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1238" r:id="rId3"/>
    <p:sldId id="1239" r:id="rId4"/>
    <p:sldId id="1243" r:id="rId5"/>
    <p:sldId id="1244" r:id="rId6"/>
    <p:sldId id="1245" r:id="rId7"/>
    <p:sldId id="1260" r:id="rId8"/>
    <p:sldId id="1261" r:id="rId9"/>
    <p:sldId id="1246" r:id="rId10"/>
    <p:sldId id="1240" r:id="rId11"/>
    <p:sldId id="1247" r:id="rId12"/>
    <p:sldId id="1249" r:id="rId13"/>
    <p:sldId id="1254" r:id="rId14"/>
    <p:sldId id="1250" r:id="rId15"/>
    <p:sldId id="1256" r:id="rId16"/>
    <p:sldId id="1262" r:id="rId17"/>
    <p:sldId id="1252" r:id="rId18"/>
    <p:sldId id="1253" r:id="rId19"/>
    <p:sldId id="1255" r:id="rId20"/>
    <p:sldId id="1257" r:id="rId21"/>
    <p:sldId id="1258" r:id="rId22"/>
    <p:sldId id="1263" r:id="rId23"/>
    <p:sldId id="1264" r:id="rId24"/>
    <p:sldId id="1265" r:id="rId25"/>
    <p:sldId id="1270" r:id="rId26"/>
    <p:sldId id="1266" r:id="rId27"/>
    <p:sldId id="1267" r:id="rId28"/>
    <p:sldId id="1268" r:id="rId29"/>
    <p:sldId id="1269" r:id="rId30"/>
    <p:sldId id="1271" r:id="rId31"/>
    <p:sldId id="1272" r:id="rId32"/>
    <p:sldId id="1273" r:id="rId33"/>
    <p:sldId id="1274" r:id="rId34"/>
    <p:sldId id="1275" r:id="rId35"/>
    <p:sldId id="1276" r:id="rId36"/>
    <p:sldId id="1277" r:id="rId37"/>
    <p:sldId id="1278" r:id="rId38"/>
    <p:sldId id="1279" r:id="rId39"/>
    <p:sldId id="1280" r:id="rId40"/>
    <p:sldId id="1281" r:id="rId41"/>
    <p:sldId id="1282" r:id="rId42"/>
    <p:sldId id="1283"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7.png"/><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9.png"/><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2.png"/><Relationship Id="rId1"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7.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 Id="rId5" Type="http://schemas.openxmlformats.org/officeDocument/2006/relationships/image" Target="../media/image71.png"/><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5.png"/><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抛体运动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抛体运动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的规律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800844523"/>
              </p:ext>
            </p:extLst>
          </p:nvPr>
        </p:nvGraphicFramePr>
        <p:xfrm>
          <a:off x="406575" y="1600042"/>
          <a:ext cx="11377264" cy="4526104"/>
        </p:xfrm>
        <a:graphic>
          <a:graphicData uri="http://schemas.openxmlformats.org/drawingml/2006/table">
            <a:tbl>
              <a:tblPr firstRow="1" firstCol="1" bandRow="1"/>
              <a:tblGrid>
                <a:gridCol w="1152127">
                  <a:extLst>
                    <a:ext uri="{9D8B030D-6E8A-4147-A177-3AD203B41FA5}">
                      <a16:colId xmlns:a16="http://schemas.microsoft.com/office/drawing/2014/main" val="362838477"/>
                    </a:ext>
                  </a:extLst>
                </a:gridCol>
                <a:gridCol w="10225137">
                  <a:extLst>
                    <a:ext uri="{9D8B030D-6E8A-4147-A177-3AD203B41FA5}">
                      <a16:colId xmlns:a16="http://schemas.microsoft.com/office/drawing/2014/main" val="1679947779"/>
                    </a:ext>
                  </a:extLst>
                </a:gridCol>
              </a:tblGrid>
              <a:tr h="2011539">
                <a:tc>
                  <a:txBody>
                    <a:bodyPr/>
                    <a:lstStyle/>
                    <a:p>
                      <a:pPr algn="ctr" hangingPunct="0">
                        <a:lnSpc>
                          <a:spcPct val="150000"/>
                        </a:lnSpc>
                        <a:spcAft>
                          <a:spcPts val="0"/>
                        </a:spcAft>
                        <a:tabLst>
                          <a:tab pos="567118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落地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endParaRPr lang="en-US"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endParaRPr lang="en-US"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en-US"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落地速度只与初速度</a:t>
                      </a: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和下落高度</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有关</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7885115"/>
                  </a:ext>
                </a:extLst>
              </a:tr>
              <a:tr h="2514424">
                <a:tc>
                  <a:txBody>
                    <a:bodyPr/>
                    <a:lstStyle/>
                    <a:p>
                      <a:pPr algn="ctr" hangingPunct="0">
                        <a:lnSpc>
                          <a:spcPct val="150000"/>
                        </a:lnSpc>
                        <a:spcAft>
                          <a:spcPts val="0"/>
                        </a:spcAft>
                        <a:tabLst>
                          <a:tab pos="567118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抛运动的加速度</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恒定</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做平抛运动的物体在任意相等时间间隔</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内的速度变化量</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方向竖直向下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68336914"/>
                  </a:ext>
                </a:extLst>
              </a:tr>
            </a:tbl>
          </a:graphicData>
        </a:graphic>
      </p:graphicFrame>
      <p:pic>
        <p:nvPicPr>
          <p:cNvPr id="5" name="fr478.jpg"/>
          <p:cNvPicPr/>
          <p:nvPr/>
        </p:nvPicPr>
        <p:blipFill>
          <a:blip r:embed="rId2"/>
          <a:stretch>
            <a:fillRect/>
          </a:stretch>
        </p:blipFill>
        <p:spPr>
          <a:xfrm>
            <a:off x="4871070" y="1700808"/>
            <a:ext cx="2739577" cy="1512168"/>
          </a:xfrm>
          <a:prstGeom prst="rect">
            <a:avLst/>
          </a:prstGeom>
        </p:spPr>
      </p:pic>
      <p:pic>
        <p:nvPicPr>
          <p:cNvPr id="6" name="fr479.jpg"/>
          <p:cNvPicPr/>
          <p:nvPr/>
        </p:nvPicPr>
        <p:blipFill>
          <a:blip r:embed="rId3"/>
          <a:stretch>
            <a:fillRect/>
          </a:stretch>
        </p:blipFill>
        <p:spPr>
          <a:xfrm>
            <a:off x="5735166" y="3717032"/>
            <a:ext cx="953888" cy="1296144"/>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4024307"/>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如图所示，某同学利用无人机玩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无人机开始时悬停在距水平地面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的高度处，某时刻以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的加速度水平向右飞行，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后释放一个小球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空气阻力忽略不计，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小球在空中运动的时间为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小球落地时的速度大小为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小球落地点与释放点之间的水平距离为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小球落地时与无人机之间的水平距离为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4024307"/>
              </a:xfrm>
              <a:blipFill>
                <a:blip r:embed="rId2"/>
                <a:stretch>
                  <a:fillRect l="-796" r="-849" b="-909"/>
                </a:stretch>
              </a:blipFill>
            </p:spPr>
            <p:txBody>
              <a:bodyPr/>
              <a:lstStyle/>
              <a:p>
                <a:r>
                  <a:rPr lang="zh-CN" altLang="en-US">
                    <a:noFill/>
                  </a:rPr>
                  <a:t> </a:t>
                </a:r>
              </a:p>
            </p:txBody>
          </p:sp>
        </mc:Fallback>
      </mc:AlternateContent>
      <p:pic>
        <p:nvPicPr>
          <p:cNvPr id="3" name="24典例1.eps" descr="id:2147489438;FounderCES"/>
          <p:cNvPicPr/>
          <p:nvPr/>
        </p:nvPicPr>
        <p:blipFill>
          <a:blip r:embed="rId3"/>
          <a:stretch>
            <a:fillRect/>
          </a:stretch>
        </p:blipFill>
        <p:spPr>
          <a:xfrm>
            <a:off x="360854" y="1006373"/>
            <a:ext cx="1105535" cy="356235"/>
          </a:xfrm>
          <a:prstGeom prst="rect">
            <a:avLst/>
          </a:prstGeom>
        </p:spPr>
      </p:pic>
      <p:pic>
        <p:nvPicPr>
          <p:cNvPr id="4" name="fw414.jpg" descr="id:2147490063;FounderCES"/>
          <p:cNvPicPr/>
          <p:nvPr/>
        </p:nvPicPr>
        <p:blipFill>
          <a:blip r:embed="rId4"/>
          <a:stretch>
            <a:fillRect/>
          </a:stretch>
        </p:blipFill>
        <p:spPr>
          <a:xfrm>
            <a:off x="7967414" y="2852936"/>
            <a:ext cx="2991472" cy="1660255"/>
          </a:xfrm>
          <a:prstGeom prst="rect">
            <a:avLst/>
          </a:prstGeom>
        </p:spPr>
      </p:pic>
      <p:sp>
        <p:nvSpPr>
          <p:cNvPr id="6" name="矩形 5"/>
          <p:cNvSpPr/>
          <p:nvPr/>
        </p:nvSpPr>
        <p:spPr>
          <a:xfrm>
            <a:off x="7247334" y="1916832"/>
            <a:ext cx="389850"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B</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65966"/>
              </a:xfrm>
            </p:spPr>
            <p:txBody>
              <a:bodyPr/>
              <a:lstStyle/>
              <a:p>
                <a:pPr hangingPunct="0">
                  <a:lnSpc>
                    <a:spcPct val="130000"/>
                  </a:lnSpc>
                  <a:spcAft>
                    <a:spcPts val="0"/>
                  </a:spcAft>
                  <a:tabLst>
                    <a:tab pos="5671185" algn="l"/>
                  </a:tabLst>
                </a:pPr>
                <a:r>
                  <a:rPr lang="en-US"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可得小球在空中运动的时间为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14:m>
                  <m:oMath xmlns:m="http://schemas.openxmlformats.org/officeDocument/2006/math">
                    <m:sSubSup>
                      <m:sSubSup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up>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gh</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可得小球落地时的竖直分速度大小为</a:t>
                </a:r>
                <a:r>
                  <a:rPr lang="en-US" altLang="zh-CN" sz="22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𝒈𝒉</m:t>
                        </m:r>
                      </m:e>
                    </m:rad>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r>
                          <a:rPr lang="en-US" altLang="zh-CN" sz="22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无人机以</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2m/s</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的加速度水平向右飞行</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5s</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后的速度</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即小球释放时的水平速度</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2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小球落地时的水平分速度为</a:t>
                </a:r>
                <a:r>
                  <a:rPr lang="en-US" altLang="zh-CN" sz="22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根据勾股定理</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可得小球落地时的速度大小为</a:t>
                </a:r>
                <a:r>
                  <a:rPr lang="en-US" altLang="zh-CN" sz="22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up>
                            <m:r>
                              <a:rPr lang="en-US" altLang="zh-CN" sz="2200"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sz="22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up>
                            <m:r>
                              <a:rPr lang="en-US" altLang="zh-CN" sz="2200"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2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小球落地点与释放点之间的水平距离为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无人机在小球下落的时间内飞行的水平距离为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小球落地时与无人机之间的水平距离为</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11-10</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465966"/>
              </a:xfrm>
              <a:blipFill>
                <a:blip r:embed="rId2"/>
                <a:stretch>
                  <a:fillRect l="-690" r="-690" b="-955"/>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622598" y="1196752"/>
            <a:ext cx="792088" cy="282256"/>
          </a:xfrm>
          <a:prstGeom prst="rect">
            <a:avLst/>
          </a:prstGeom>
        </p:spPr>
      </p:pic>
      <p:pic>
        <p:nvPicPr>
          <p:cNvPr id="4" name="fw414.jpg" descr="id:2147490063;FounderCES"/>
          <p:cNvPicPr/>
          <p:nvPr/>
        </p:nvPicPr>
        <p:blipFill>
          <a:blip r:embed="rId4"/>
          <a:stretch>
            <a:fillRect/>
          </a:stretch>
        </p:blipFill>
        <p:spPr>
          <a:xfrm>
            <a:off x="5231110" y="5445224"/>
            <a:ext cx="2016224" cy="1118997"/>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9074277" y="3825730"/>
            <a:ext cx="1728192" cy="36004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628800"/>
                <a:ext cx="11485848" cy="2855205"/>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抛运动的两个推论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做平抛运动的物体，在某时刻其速度方向与水平方向的夹角为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，位移方向与水平方向的夹角为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2tan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证明：如图所示，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2tan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628800"/>
                <a:ext cx="11485848" cy="2855205"/>
              </a:xfrm>
              <a:blipFill>
                <a:blip r:embed="rId3"/>
                <a:stretch>
                  <a:fillRect l="-796" r="-849"/>
                </a:stretch>
              </a:blipFill>
            </p:spPr>
            <p:txBody>
              <a:bodyPr/>
              <a:lstStyle/>
              <a:p>
                <a:r>
                  <a:rPr lang="zh-CN" altLang="en-US">
                    <a:noFill/>
                  </a:rPr>
                  <a:t> </a:t>
                </a:r>
              </a:p>
            </p:txBody>
          </p:sp>
        </mc:Fallback>
      </mc:AlternateContent>
      <p:pic>
        <p:nvPicPr>
          <p:cNvPr id="3" name="要点2.eps" descr="id:2147489474;FounderCES"/>
          <p:cNvPicPr/>
          <p:nvPr/>
        </p:nvPicPr>
        <p:blipFill>
          <a:blip r:embed="rId4"/>
          <a:stretch>
            <a:fillRect/>
          </a:stretch>
        </p:blipFill>
        <p:spPr>
          <a:xfrm>
            <a:off x="478582" y="1807948"/>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68760"/>
                <a:ext cx="11485848" cy="4257512"/>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做平抛运动的物体在任意时刻速度的反向延长线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一定通过此时水平位移的中点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：如上图所示，</a:t>
                </a:r>
                <a:r>
                  <a:rPr lang="en-US" altLang="zh-CN" b="1"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spc="-10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i="1" spc="-10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pc="-10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m:rPr>
                            <m:nor/>
                          </m:rP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sub>
                        </m:sSub>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4257512"/>
              </a:xfrm>
              <a:blipFill>
                <a:blip r:embed="rId2"/>
                <a:stretch>
                  <a:fillRect l="-796"/>
                </a:stretch>
              </a:blipFill>
            </p:spPr>
            <p:txBody>
              <a:bodyPr/>
              <a:lstStyle/>
              <a:p>
                <a:r>
                  <a:rPr lang="zh-CN" altLang="en-US">
                    <a:noFill/>
                  </a:rPr>
                  <a:t> </a:t>
                </a:r>
              </a:p>
            </p:txBody>
          </p:sp>
        </mc:Fallback>
      </mc:AlternateContent>
      <p:pic>
        <p:nvPicPr>
          <p:cNvPr id="3" name="fr480.jpg" descr="id:2147490098;FounderCES"/>
          <p:cNvPicPr/>
          <p:nvPr/>
        </p:nvPicPr>
        <p:blipFill>
          <a:blip r:embed="rId3"/>
          <a:stretch>
            <a:fillRect/>
          </a:stretch>
        </p:blipFill>
        <p:spPr>
          <a:xfrm>
            <a:off x="4150990" y="2636912"/>
            <a:ext cx="3415504" cy="2016224"/>
          </a:xfrm>
          <a:prstGeom prst="rect">
            <a:avLst/>
          </a:prstGeom>
        </p:spPr>
      </p:pic>
    </p:spTree>
    <p:extLst>
      <p:ext uri="{BB962C8B-B14F-4D97-AF65-F5344CB8AC3E}">
        <p14:creationId xmlns:p14="http://schemas.microsoft.com/office/powerpoint/2010/main" val="2610728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40289"/>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如图所示，光滑直管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倾斜固定在水平地面上，直管与水平地面间的夹角为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，管口到地面的竖直高度为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在距地面高为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处有一固定弹射装置（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图中末画出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），可以沿水平方向弹出直径略小于直管内径的小球，某次弹出的小球恰好无碰撞地从管口</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处进入管内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设小球弹出点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到管口</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的水平距离为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，小球弹出的初速度大小为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的值，下列选项正确的是（</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40289"/>
              </a:xfrm>
              <a:blipFill>
                <a:blip r:embed="rId2"/>
                <a:stretch>
                  <a:fillRect l="-796" r="-849" b="-318"/>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980728"/>
            <a:ext cx="995045" cy="320040"/>
          </a:xfrm>
          <a:prstGeom prst="rect">
            <a:avLst/>
          </a:prstGeom>
        </p:spPr>
      </p:pic>
      <p:pic>
        <p:nvPicPr>
          <p:cNvPr id="4" name="fw415.jpg" descr="id:2147490112;FounderCES"/>
          <p:cNvPicPr/>
          <p:nvPr/>
        </p:nvPicPr>
        <p:blipFill>
          <a:blip r:embed="rId4"/>
          <a:stretch>
            <a:fillRect/>
          </a:stretch>
        </p:blipFill>
        <p:spPr>
          <a:xfrm>
            <a:off x="5951190" y="4005064"/>
            <a:ext cx="3747823" cy="2049297"/>
          </a:xfrm>
          <a:prstGeom prst="rect">
            <a:avLst/>
          </a:prstGeom>
        </p:spPr>
      </p:pic>
      <p:sp>
        <p:nvSpPr>
          <p:cNvPr id="6" name="矩形 5"/>
          <p:cNvSpPr/>
          <p:nvPr/>
        </p:nvSpPr>
        <p:spPr>
          <a:xfrm>
            <a:off x="1468588" y="3474265"/>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A</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6712"/>
                <a:ext cx="11485848" cy="3620543"/>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小球弹出后做平抛运动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到管口</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时的速度方向沿直管方向</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根据平抛运动的推论</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做平抛运动的物体任意时刻速度方向的反向延长线通过此时水平位移的中点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根据几何关系得</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又由小球在竖直方向做自由落体运动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可得小球从</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的运动时间为</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FF0000"/>
                    </a:solidFill>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小球在水平方向做匀速直线运动有</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4m/s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3620543"/>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fw416.jpg" descr="id:2147490126;FounderCES"/>
          <p:cNvPicPr/>
          <p:nvPr/>
        </p:nvPicPr>
        <p:blipFill>
          <a:blip r:embed="rId4"/>
          <a:stretch>
            <a:fillRect/>
          </a:stretch>
        </p:blipFill>
        <p:spPr>
          <a:xfrm>
            <a:off x="4462620" y="4457255"/>
            <a:ext cx="3282315" cy="1673860"/>
          </a:xfrm>
          <a:prstGeom prst="rect">
            <a:avLst/>
          </a:prstGeom>
        </p:spPr>
      </p:pic>
    </p:spTree>
    <p:extLst>
      <p:ext uri="{BB962C8B-B14F-4D97-AF65-F5344CB8AC3E}">
        <p14:creationId xmlns:p14="http://schemas.microsoft.com/office/powerpoint/2010/main" val="4226579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8453"/>
            <a:ext cx="11485848" cy="646331"/>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斜面有关的平抛</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0140;FounderCES"/>
          <p:cNvPicPr/>
          <p:nvPr/>
        </p:nvPicPr>
        <p:blipFill>
          <a:blip r:embed="rId2"/>
          <a:stretch>
            <a:fillRect/>
          </a:stretch>
        </p:blipFill>
        <p:spPr>
          <a:xfrm>
            <a:off x="360854" y="989781"/>
            <a:ext cx="974803" cy="341715"/>
          </a:xfrm>
          <a:prstGeom prst="rect">
            <a:avLst/>
          </a:prstGeom>
        </p:spPr>
      </p:pic>
      <mc:AlternateContent xmlns:mc="http://schemas.openxmlformats.org/markup-compatibility/2006">
        <mc:Choice xmlns:a14="http://schemas.microsoft.com/office/drawing/2010/main" Requires="a14">
          <p:graphicFrame>
            <p:nvGraphicFramePr>
              <p:cNvPr id="5" name="表格 4"/>
              <p:cNvGraphicFramePr>
                <a:graphicFrameLocks noGrp="1"/>
              </p:cNvGraphicFramePr>
              <p:nvPr>
                <p:extLst>
                  <p:ext uri="{D42A27DB-BD31-4B8C-83A1-F6EECF244321}">
                    <p14:modId xmlns:p14="http://schemas.microsoft.com/office/powerpoint/2010/main" val="4054460524"/>
                  </p:ext>
                </p:extLst>
              </p:nvPr>
            </p:nvGraphicFramePr>
            <p:xfrm>
              <a:off x="360855" y="1484784"/>
              <a:ext cx="11468704" cy="4547721"/>
            </p:xfrm>
            <a:graphic>
              <a:graphicData uri="http://schemas.openxmlformats.org/drawingml/2006/table">
                <a:tbl>
                  <a:tblPr firstRow="1" firstCol="1" bandRow="1"/>
                  <a:tblGrid>
                    <a:gridCol w="2133951">
                      <a:extLst>
                        <a:ext uri="{9D8B030D-6E8A-4147-A177-3AD203B41FA5}">
                          <a16:colId xmlns:a16="http://schemas.microsoft.com/office/drawing/2014/main" val="2730311859"/>
                        </a:ext>
                      </a:extLst>
                    </a:gridCol>
                    <a:gridCol w="2625560">
                      <a:extLst>
                        <a:ext uri="{9D8B030D-6E8A-4147-A177-3AD203B41FA5}">
                          <a16:colId xmlns:a16="http://schemas.microsoft.com/office/drawing/2014/main" val="4176058609"/>
                        </a:ext>
                      </a:extLst>
                    </a:gridCol>
                    <a:gridCol w="3174538">
                      <a:extLst>
                        <a:ext uri="{9D8B030D-6E8A-4147-A177-3AD203B41FA5}">
                          <a16:colId xmlns:a16="http://schemas.microsoft.com/office/drawing/2014/main" val="1419820459"/>
                        </a:ext>
                      </a:extLst>
                    </a:gridCol>
                    <a:gridCol w="3534655">
                      <a:extLst>
                        <a:ext uri="{9D8B030D-6E8A-4147-A177-3AD203B41FA5}">
                          <a16:colId xmlns:a16="http://schemas.microsoft.com/office/drawing/2014/main" val="2767839213"/>
                        </a:ext>
                      </a:extLst>
                    </a:gridCol>
                  </a:tblGrid>
                  <a:tr h="521078">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基本规律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运动时间</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85265491"/>
                      </a:ext>
                    </a:extLst>
                  </a:tr>
                  <a:tr h="2102526">
                    <a:tc>
                      <a:txBody>
                        <a:bodyPr/>
                        <a:lstStyle/>
                        <a:p>
                          <a:pPr algn="just" hangingPunct="0">
                            <a:lnSpc>
                              <a:spcPct val="150000"/>
                            </a:lnSpc>
                            <a:spcAft>
                              <a:spcPts val="0"/>
                            </a:spcAft>
                            <a:tabLst>
                              <a:tab pos="567118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分解速度</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构建速度的矢量三角形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 </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竖直</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 </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合速度</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𝐱</m:t>
                                      </m:r>
                                    </m:sub>
                                    <m:sup>
                                      <m:r>
                                        <a:rPr lang="en-US" sz="2300" b="1" i="1" baseline="-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𝐲</m:t>
                                      </m:r>
                                    </m:sub>
                                    <m:sup>
                                      <m:r>
                                        <a:rPr lang="en-US" sz="2300" b="1" i="1" baseline="-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e>
                              </m:rad>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𝒚</m:t>
                                      </m:r>
                                    </m:sub>
                                  </m:sSub>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𝒈𝒕</m:t>
                                  </m:r>
                                </m:den>
                              </m:f>
                            </m:oMath>
                          </a14:m>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𝐭𝐚𝐧</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den>
                              </m:f>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47606690"/>
                      </a:ext>
                    </a:extLst>
                  </a:tr>
                  <a:tr h="1902358">
                    <a:tc>
                      <a:txBody>
                        <a:bodyPr/>
                        <a:lstStyle/>
                        <a:p>
                          <a:pPr algn="just" hangingPunct="0">
                            <a:lnSpc>
                              <a:spcPct val="150000"/>
                            </a:lnSpc>
                            <a:spcAft>
                              <a:spcPts val="0"/>
                            </a:spcAft>
                            <a:tabLst>
                              <a:tab pos="567118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分解位移</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构建位移的矢量三角形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竖直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合位移</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𝒙</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𝒚</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e>
                              </m:rad>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3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tan</a:t>
                          </a:r>
                          <a:r>
                            <a:rPr lang="en-US" sz="23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𝒚</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𝒈𝒕</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𝐯</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𝐭𝐚𝐧</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den>
                              </m:f>
                            </m:oMath>
                          </a14:m>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55334042"/>
                      </a:ext>
                    </a:extLst>
                  </a:tr>
                </a:tbl>
              </a:graphicData>
            </a:graphic>
          </p:graphicFrame>
        </mc:Choice>
        <mc:Fallback>
          <p:graphicFrame>
            <p:nvGraphicFramePr>
              <p:cNvPr id="5" name="表格 4"/>
              <p:cNvGraphicFramePr>
                <a:graphicFrameLocks noGrp="1"/>
              </p:cNvGraphicFramePr>
              <p:nvPr>
                <p:extLst>
                  <p:ext uri="{D42A27DB-BD31-4B8C-83A1-F6EECF244321}">
                    <p14:modId xmlns:p14="http://schemas.microsoft.com/office/powerpoint/2010/main" val="4054460524"/>
                  </p:ext>
                </p:extLst>
              </p:nvPr>
            </p:nvGraphicFramePr>
            <p:xfrm>
              <a:off x="360855" y="1484784"/>
              <a:ext cx="11468704" cy="4547721"/>
            </p:xfrm>
            <a:graphic>
              <a:graphicData uri="http://schemas.openxmlformats.org/drawingml/2006/table">
                <a:tbl>
                  <a:tblPr firstRow="1" firstCol="1" bandRow="1"/>
                  <a:tblGrid>
                    <a:gridCol w="2133951">
                      <a:extLst>
                        <a:ext uri="{9D8B030D-6E8A-4147-A177-3AD203B41FA5}">
                          <a16:colId xmlns:a16="http://schemas.microsoft.com/office/drawing/2014/main" val="2730311859"/>
                        </a:ext>
                      </a:extLst>
                    </a:gridCol>
                    <a:gridCol w="2625560">
                      <a:extLst>
                        <a:ext uri="{9D8B030D-6E8A-4147-A177-3AD203B41FA5}">
                          <a16:colId xmlns:a16="http://schemas.microsoft.com/office/drawing/2014/main" val="4176058609"/>
                        </a:ext>
                      </a:extLst>
                    </a:gridCol>
                    <a:gridCol w="3174538">
                      <a:extLst>
                        <a:ext uri="{9D8B030D-6E8A-4147-A177-3AD203B41FA5}">
                          <a16:colId xmlns:a16="http://schemas.microsoft.com/office/drawing/2014/main" val="1419820459"/>
                        </a:ext>
                      </a:extLst>
                    </a:gridCol>
                    <a:gridCol w="3534655">
                      <a:extLst>
                        <a:ext uri="{9D8B030D-6E8A-4147-A177-3AD203B41FA5}">
                          <a16:colId xmlns:a16="http://schemas.microsoft.com/office/drawing/2014/main" val="2767839213"/>
                        </a:ext>
                      </a:extLst>
                    </a:gridCol>
                  </a:tblGrid>
                  <a:tr h="525780">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基本规律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运动时间</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85265491"/>
                      </a:ext>
                    </a:extLst>
                  </a:tr>
                  <a:tr h="2102526">
                    <a:tc>
                      <a:txBody>
                        <a:bodyPr/>
                        <a:lstStyle/>
                        <a:p>
                          <a:pPr algn="just" hangingPunct="0">
                            <a:lnSpc>
                              <a:spcPct val="150000"/>
                            </a:lnSpc>
                            <a:spcAft>
                              <a:spcPts val="0"/>
                            </a:spcAft>
                            <a:tabLst>
                              <a:tab pos="567118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分解速度</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构建速度的矢量三角形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50096" t="-25145" r="-111708" b="-95087"/>
                          </a:stretch>
                        </a:blipFill>
                      </a:tcPr>
                    </a:tc>
                    <a:tc>
                      <a:txBody>
                        <a:bodyPr/>
                        <a:lstStyle/>
                        <a:p>
                          <a:endParaRPr lang="zh-CN"/>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224655" t="-25145" r="-345" b="-95087"/>
                          </a:stretch>
                        </a:blipFill>
                      </a:tcPr>
                    </a:tc>
                    <a:extLst>
                      <a:ext uri="{0D108BD9-81ED-4DB2-BD59-A6C34878D82A}">
                        <a16:rowId xmlns:a16="http://schemas.microsoft.com/office/drawing/2014/main" val="647606690"/>
                      </a:ext>
                    </a:extLst>
                  </a:tr>
                  <a:tr h="1919415">
                    <a:tc>
                      <a:txBody>
                        <a:bodyPr/>
                        <a:lstStyle/>
                        <a:p>
                          <a:pPr algn="just" hangingPunct="0">
                            <a:lnSpc>
                              <a:spcPct val="150000"/>
                            </a:lnSpc>
                            <a:spcAft>
                              <a:spcPts val="0"/>
                            </a:spcAft>
                            <a:tabLst>
                              <a:tab pos="567118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分解位移</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构建位移的矢量三角形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50096" t="-137460" r="-111708" b="-4444"/>
                          </a:stretch>
                        </a:blipFill>
                      </a:tcPr>
                    </a:tc>
                    <a:tc>
                      <a:txBody>
                        <a:bodyPr/>
                        <a:lstStyle/>
                        <a:p>
                          <a:endParaRPr lang="zh-CN"/>
                        </a:p>
                      </a:txBody>
                      <a:tcPr marL="63325" marR="63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224655" t="-137460" r="-345" b="-4444"/>
                          </a:stretch>
                        </a:blipFill>
                      </a:tcPr>
                    </a:tc>
                    <a:extLst>
                      <a:ext uri="{0D108BD9-81ED-4DB2-BD59-A6C34878D82A}">
                        <a16:rowId xmlns:a16="http://schemas.microsoft.com/office/drawing/2014/main" val="4255334042"/>
                      </a:ext>
                    </a:extLst>
                  </a:tr>
                </a:tbl>
              </a:graphicData>
            </a:graphic>
          </p:graphicFrame>
        </mc:Fallback>
      </mc:AlternateContent>
      <p:pic>
        <p:nvPicPr>
          <p:cNvPr id="6" name="XB19.eps"/>
          <p:cNvPicPr/>
          <p:nvPr/>
        </p:nvPicPr>
        <p:blipFill>
          <a:blip r:embed="rId4"/>
          <a:stretch>
            <a:fillRect/>
          </a:stretch>
        </p:blipFill>
        <p:spPr>
          <a:xfrm>
            <a:off x="848255" y="2196146"/>
            <a:ext cx="1079810" cy="1808918"/>
          </a:xfrm>
          <a:prstGeom prst="rect">
            <a:avLst/>
          </a:prstGeom>
        </p:spPr>
      </p:pic>
      <p:pic>
        <p:nvPicPr>
          <p:cNvPr id="7" name="XB20.eps"/>
          <p:cNvPicPr/>
          <p:nvPr/>
        </p:nvPicPr>
        <p:blipFill>
          <a:blip r:embed="rId5"/>
          <a:stretch>
            <a:fillRect/>
          </a:stretch>
        </p:blipFill>
        <p:spPr>
          <a:xfrm>
            <a:off x="622598" y="4365104"/>
            <a:ext cx="1553512" cy="1512168"/>
          </a:xfrm>
          <a:prstGeom prst="rect">
            <a:avLst/>
          </a:prstGeom>
        </p:spPr>
      </p:pic>
    </p:spTree>
    <p:extLst>
      <p:ext uri="{BB962C8B-B14F-4D97-AF65-F5344CB8AC3E}">
        <p14:creationId xmlns:p14="http://schemas.microsoft.com/office/powerpoint/2010/main" val="30302290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3151856762"/>
                  </p:ext>
                </p:extLst>
              </p:nvPr>
            </p:nvGraphicFramePr>
            <p:xfrm>
              <a:off x="334566" y="1412776"/>
              <a:ext cx="11521281" cy="3840480"/>
            </p:xfrm>
            <a:graphic>
              <a:graphicData uri="http://schemas.openxmlformats.org/drawingml/2006/table">
                <a:tbl>
                  <a:tblPr firstRow="1" firstCol="1" bandRow="1"/>
                  <a:tblGrid>
                    <a:gridCol w="2160240">
                      <a:extLst>
                        <a:ext uri="{9D8B030D-6E8A-4147-A177-3AD203B41FA5}">
                          <a16:colId xmlns:a16="http://schemas.microsoft.com/office/drawing/2014/main" val="2848570063"/>
                        </a:ext>
                      </a:extLst>
                    </a:gridCol>
                    <a:gridCol w="2621091">
                      <a:extLst>
                        <a:ext uri="{9D8B030D-6E8A-4147-A177-3AD203B41FA5}">
                          <a16:colId xmlns:a16="http://schemas.microsoft.com/office/drawing/2014/main" val="3091072235"/>
                        </a:ext>
                      </a:extLst>
                    </a:gridCol>
                    <a:gridCol w="3189091">
                      <a:extLst>
                        <a:ext uri="{9D8B030D-6E8A-4147-A177-3AD203B41FA5}">
                          <a16:colId xmlns:a16="http://schemas.microsoft.com/office/drawing/2014/main" val="3641430619"/>
                        </a:ext>
                      </a:extLst>
                    </a:gridCol>
                    <a:gridCol w="3550859">
                      <a:extLst>
                        <a:ext uri="{9D8B030D-6E8A-4147-A177-3AD203B41FA5}">
                          <a16:colId xmlns:a16="http://schemas.microsoft.com/office/drawing/2014/main" val="1899766724"/>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基本规律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运动时间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61656243"/>
                      </a:ext>
                    </a:extLst>
                  </a:tr>
                  <a:tr h="0">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在运动起点沿平行斜面方向与垂直斜面方向同时分解</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当垂直于斜面的速度为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离斜面最远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垂直斜面</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平行斜面</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baseline="-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𝐭𝐚𝐧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𝐬𝐢𝐧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𝐭𝐚𝐧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65811412"/>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3151856762"/>
                  </p:ext>
                </p:extLst>
              </p:nvPr>
            </p:nvGraphicFramePr>
            <p:xfrm>
              <a:off x="334566" y="1412776"/>
              <a:ext cx="11521281" cy="3840480"/>
            </p:xfrm>
            <a:graphic>
              <a:graphicData uri="http://schemas.openxmlformats.org/drawingml/2006/table">
                <a:tbl>
                  <a:tblPr firstRow="1" firstCol="1" bandRow="1"/>
                  <a:tblGrid>
                    <a:gridCol w="2160240">
                      <a:extLst>
                        <a:ext uri="{9D8B030D-6E8A-4147-A177-3AD203B41FA5}">
                          <a16:colId xmlns:a16="http://schemas.microsoft.com/office/drawing/2014/main" val="2848570063"/>
                        </a:ext>
                      </a:extLst>
                    </a:gridCol>
                    <a:gridCol w="2621091">
                      <a:extLst>
                        <a:ext uri="{9D8B030D-6E8A-4147-A177-3AD203B41FA5}">
                          <a16:colId xmlns:a16="http://schemas.microsoft.com/office/drawing/2014/main" val="3091072235"/>
                        </a:ext>
                      </a:extLst>
                    </a:gridCol>
                    <a:gridCol w="3189091">
                      <a:extLst>
                        <a:ext uri="{9D8B030D-6E8A-4147-A177-3AD203B41FA5}">
                          <a16:colId xmlns:a16="http://schemas.microsoft.com/office/drawing/2014/main" val="3641430619"/>
                        </a:ext>
                      </a:extLst>
                    </a:gridCol>
                    <a:gridCol w="3550859">
                      <a:extLst>
                        <a:ext uri="{9D8B030D-6E8A-4147-A177-3AD203B41FA5}">
                          <a16:colId xmlns:a16="http://schemas.microsoft.com/office/drawing/2014/main" val="1899766724"/>
                        </a:ext>
                      </a:extLst>
                    </a:gridCol>
                  </a:tblGrid>
                  <a:tr h="54864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基本规律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运动时间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61656243"/>
                      </a:ext>
                    </a:extLst>
                  </a:tr>
                  <a:tr h="3291840">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在运动起点沿平行斜面方向与垂直斜面方向同时分解</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当垂直于斜面的速度为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离斜面最远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垂直斜面</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平行斜面</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24528" t="-16821" r="-343" b="-2957"/>
                          </a:stretch>
                        </a:blipFill>
                      </a:tcPr>
                    </a:tc>
                    <a:extLst>
                      <a:ext uri="{0D108BD9-81ED-4DB2-BD59-A6C34878D82A}">
                        <a16:rowId xmlns:a16="http://schemas.microsoft.com/office/drawing/2014/main" val="3365811412"/>
                      </a:ext>
                    </a:extLst>
                  </a:tr>
                </a:tbl>
              </a:graphicData>
            </a:graphic>
          </p:graphicFrame>
        </mc:Fallback>
      </mc:AlternateContent>
      <p:pic>
        <p:nvPicPr>
          <p:cNvPr id="5" name="XB21.eps"/>
          <p:cNvPicPr/>
          <p:nvPr/>
        </p:nvPicPr>
        <p:blipFill>
          <a:blip r:embed="rId3"/>
          <a:stretch>
            <a:fillRect/>
          </a:stretch>
        </p:blipFill>
        <p:spPr>
          <a:xfrm>
            <a:off x="478582" y="2708920"/>
            <a:ext cx="1906477" cy="1800200"/>
          </a:xfrm>
          <a:prstGeom prst="rect">
            <a:avLst/>
          </a:prstGeom>
        </p:spPr>
      </p:pic>
    </p:spTree>
    <p:extLst>
      <p:ext uri="{BB962C8B-B14F-4D97-AF65-F5344CB8AC3E}">
        <p14:creationId xmlns:p14="http://schemas.microsoft.com/office/powerpoint/2010/main" val="3333218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88253"/>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如图所示，倾角为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的斜面体固定在水平地面上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从斜面底端正上方某高度处的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点，将第一个小球以水平速度抛出，经过时间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恰好垂直打在斜面上；将第二个小球由静止释放，经过时间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落到斜面底端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不计空气阻力，则时间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𝟏𝟓</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88253"/>
              </a:xfrm>
              <a:blipFill>
                <a:blip r:embed="rId2"/>
                <a:stretch>
                  <a:fillRect l="-796" r="-849"/>
                </a:stretch>
              </a:blipFill>
            </p:spPr>
            <p:txBody>
              <a:bodyPr/>
              <a:lstStyle/>
              <a:p>
                <a:r>
                  <a:rPr lang="zh-CN" altLang="en-US">
                    <a:noFill/>
                  </a:rPr>
                  <a:t> </a:t>
                </a:r>
              </a:p>
            </p:txBody>
          </p:sp>
        </mc:Fallback>
      </mc:AlternateContent>
      <p:pic>
        <p:nvPicPr>
          <p:cNvPr id="3" name="24典例3.eps" descr="id:2147490162;FounderCES"/>
          <p:cNvPicPr/>
          <p:nvPr/>
        </p:nvPicPr>
        <p:blipFill>
          <a:blip r:embed="rId3"/>
          <a:stretch>
            <a:fillRect/>
          </a:stretch>
        </p:blipFill>
        <p:spPr>
          <a:xfrm>
            <a:off x="360854" y="927045"/>
            <a:ext cx="884555" cy="284480"/>
          </a:xfrm>
          <a:prstGeom prst="rect">
            <a:avLst/>
          </a:prstGeom>
        </p:spPr>
      </p:pic>
      <p:pic>
        <p:nvPicPr>
          <p:cNvPr id="4" name="kd11.jpg" descr="id:2147490155;FounderCES"/>
          <p:cNvPicPr/>
          <p:nvPr/>
        </p:nvPicPr>
        <p:blipFill>
          <a:blip r:embed="rId4"/>
          <a:stretch>
            <a:fillRect/>
          </a:stretch>
        </p:blipFill>
        <p:spPr>
          <a:xfrm>
            <a:off x="8039422" y="3212976"/>
            <a:ext cx="3369446" cy="1512168"/>
          </a:xfrm>
          <a:prstGeom prst="rect">
            <a:avLst/>
          </a:prstGeom>
        </p:spPr>
      </p:pic>
      <p:sp>
        <p:nvSpPr>
          <p:cNvPr id="6" name="矩形 5"/>
          <p:cNvSpPr/>
          <p:nvPr/>
        </p:nvSpPr>
        <p:spPr>
          <a:xfrm>
            <a:off x="1194152" y="2672708"/>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D</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5804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7589268" y="5697044"/>
            <a:ext cx="1170234" cy="360040"/>
          </a:xfrm>
          <a:prstGeom prst="rect">
            <a:avLst/>
          </a:prstGeom>
        </p:spPr>
      </p:pic>
      <p:sp>
        <p:nvSpPr>
          <p:cNvPr id="2" name="内容占位符 1"/>
          <p:cNvSpPr>
            <a:spLocks noGrp="1"/>
          </p:cNvSpPr>
          <p:nvPr>
            <p:ph idx="1"/>
          </p:nvPr>
        </p:nvSpPr>
        <p:spPr>
          <a:xfrm>
            <a:off x="360854" y="1628800"/>
            <a:ext cx="11485848" cy="5078313"/>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沿水平方向抛出一物体，以抛出点为原点，建立如图所示的平面直角坐标系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水平方向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不受力，加速度为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，水平方向为匀速直线运动，</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3" name="24知识过.eps" descr="id:2147489388;FounderCES"/>
          <p:cNvPicPr/>
          <p:nvPr/>
        </p:nvPicPr>
        <p:blipFill>
          <a:blip r:embed="rId3"/>
          <a:stretch>
            <a:fillRect/>
          </a:stretch>
        </p:blipFill>
        <p:spPr>
          <a:xfrm>
            <a:off x="2494806" y="801833"/>
            <a:ext cx="6834483" cy="590618"/>
          </a:xfrm>
          <a:prstGeom prst="rect">
            <a:avLst/>
          </a:prstGeom>
        </p:spPr>
      </p:pic>
      <p:pic>
        <p:nvPicPr>
          <p:cNvPr id="4" name="知识点1.eps" descr="id:2147489395;FounderCES"/>
          <p:cNvPicPr/>
          <p:nvPr/>
        </p:nvPicPr>
        <p:blipFill>
          <a:blip r:embed="rId4"/>
          <a:stretch>
            <a:fillRect/>
          </a:stretch>
        </p:blipFill>
        <p:spPr>
          <a:xfrm>
            <a:off x="360854" y="1757428"/>
            <a:ext cx="1309370" cy="361950"/>
          </a:xfrm>
          <a:prstGeom prst="rect">
            <a:avLst/>
          </a:prstGeom>
        </p:spPr>
      </p:pic>
      <p:pic>
        <p:nvPicPr>
          <p:cNvPr id="5" name="xy789a.jpg" descr="id:2147489998;FounderCES"/>
          <p:cNvPicPr/>
          <p:nvPr/>
        </p:nvPicPr>
        <p:blipFill>
          <a:blip r:embed="rId5"/>
          <a:stretch>
            <a:fillRect/>
          </a:stretch>
        </p:blipFill>
        <p:spPr>
          <a:xfrm>
            <a:off x="5375126" y="3140967"/>
            <a:ext cx="1440160" cy="2185539"/>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41144"/>
              </a:xfrm>
            </p:spPr>
            <p:txBody>
              <a:bodyPr/>
              <a:lstStyle/>
              <a:p>
                <a:pPr hangingPunct="0">
                  <a:spcAft>
                    <a:spcPts val="0"/>
                  </a:spcAft>
                  <a:tabLst>
                    <a:tab pos="5671185" algn="l"/>
                  </a:tabLst>
                </a:pP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点离斜面底端的高度为</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第一个小球做平抛运动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经过时间</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恰好垂直打在斜面上</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tan30</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根据几何关系有</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𝐯</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𝐭</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𝐭𝐚𝐧𝟔𝟎</m:t>
                        </m:r>
                        <m:r>
                          <m:rPr>
                            <m:nor/>
                          </m:rPr>
                          <a:rPr lang="en-US"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第二个小球从</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点由静止落下</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根据自由落体运动的规律有</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𝟏𝟓</m:t>
                            </m:r>
                          </m:e>
                        </m:rad>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41144"/>
              </a:xfrm>
              <a:blipFill>
                <a:blip r:embed="rId2"/>
                <a:stretch>
                  <a:fillRect l="-796" r="-849"/>
                </a:stretch>
              </a:blipFill>
            </p:spPr>
            <p:txBody>
              <a:bodyPr/>
              <a:lstStyle/>
              <a:p>
                <a:r>
                  <a:rPr lang="zh-CN" altLang="en-US">
                    <a:noFill/>
                  </a:rPr>
                  <a:t> </a:t>
                </a:r>
              </a:p>
            </p:txBody>
          </p:sp>
        </mc:Fallback>
      </mc:AlternateContent>
      <p:pic>
        <p:nvPicPr>
          <p:cNvPr id="3" name="24解析.eps" descr="id:2147490169;FounderCES"/>
          <p:cNvPicPr/>
          <p:nvPr/>
        </p:nvPicPr>
        <p:blipFill>
          <a:blip r:embed="rId3"/>
          <a:stretch>
            <a:fillRect/>
          </a:stretch>
        </p:blipFill>
        <p:spPr>
          <a:xfrm>
            <a:off x="406574" y="927045"/>
            <a:ext cx="798830" cy="284480"/>
          </a:xfrm>
          <a:prstGeom prst="rect">
            <a:avLst/>
          </a:prstGeom>
        </p:spPr>
      </p:pic>
      <p:pic>
        <p:nvPicPr>
          <p:cNvPr id="4" name="kd11.jpg" descr="id:2147490155;FounderCES"/>
          <p:cNvPicPr/>
          <p:nvPr/>
        </p:nvPicPr>
        <p:blipFill>
          <a:blip r:embed="rId4"/>
          <a:stretch>
            <a:fillRect/>
          </a:stretch>
        </p:blipFill>
        <p:spPr>
          <a:xfrm>
            <a:off x="4006974" y="3645024"/>
            <a:ext cx="3369446" cy="1512168"/>
          </a:xfrm>
          <a:prstGeom prst="rect">
            <a:avLst/>
          </a:prstGeom>
        </p:spPr>
      </p:pic>
    </p:spTree>
    <p:extLst>
      <p:ext uri="{BB962C8B-B14F-4D97-AF65-F5344CB8AC3E}">
        <p14:creationId xmlns:p14="http://schemas.microsoft.com/office/powerpoint/2010/main" val="1456610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斜</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受力特点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斜抛运动是忽略了空气阻力的理想化运动，因此物体仅受重力，其加速度为重力加速度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物体具有与水平方向存在夹角的初速度，仅受重力，因此斜抛运动是匀变速曲线运动，其轨迹为抛物线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0183;FounderCES"/>
          <p:cNvPicPr/>
          <p:nvPr/>
        </p:nvPicPr>
        <p:blipFill>
          <a:blip r:embed="rId2"/>
          <a:stretch>
            <a:fillRect/>
          </a:stretch>
        </p:blipFill>
        <p:spPr>
          <a:xfrm>
            <a:off x="360854" y="1271978"/>
            <a:ext cx="946785" cy="332105"/>
          </a:xfrm>
          <a:prstGeom prst="rect">
            <a:avLst/>
          </a:prstGeom>
        </p:spPr>
      </p:pic>
    </p:spTree>
    <p:extLst>
      <p:ext uri="{BB962C8B-B14F-4D97-AF65-F5344CB8AC3E}">
        <p14:creationId xmlns:p14="http://schemas.microsoft.com/office/powerpoint/2010/main" val="3578612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）水平方向：速度不变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）竖直方向：加速度为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，速度均匀变化，故相等时间内的速度变化量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相同，方向竖直向下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）最高点的速度：不为零且等于初速度在水平方向的分速度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）抛运动问题可用运动的合成与分解进行分析，即分解为水平方向的匀速直线运动和竖直方向的竖直上（</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）在水平面上的斜上抛运动，运动时间及射高由竖直分速度决定，射程由水平分速度和竖直分速度共同决定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）由抛出点到最高点的过程可逆向看作平抛运动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2964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1142742"/>
            <a:ext cx="11485848" cy="2862321"/>
          </a:xfrm>
          <a:prstGeom prst="rect">
            <a:avLst/>
          </a:prstGeom>
        </p:spPr>
      </p:pic>
      <p:sp>
        <p:nvSpPr>
          <p:cNvPr id="2" name="内容占位符 1"/>
          <p:cNvSpPr>
            <a:spLocks noGrp="1"/>
          </p:cNvSpPr>
          <p:nvPr>
            <p:ph idx="1"/>
          </p:nvPr>
        </p:nvSpPr>
        <p:spPr>
          <a:xfrm>
            <a:off x="360854" y="1142742"/>
            <a:ext cx="11485848" cy="2862322"/>
          </a:xfrm>
        </p:spPr>
        <p:txBody>
          <a:bodyPr/>
          <a:lstStyle/>
          <a:p>
            <a:pPr hangingPunct="0">
              <a:spcAft>
                <a:spcPts val="0"/>
              </a:spcAft>
              <a:tabLst>
                <a:tab pos="5671185" algn="l"/>
              </a:tabLst>
            </a:pP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化曲为直</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在抛体运动中的应用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求解抛体运动的基本思想是将抛体运动分解为两个直线运动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即水平方向的匀速直线运动和竖直方向的匀变速直线运动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两个分运动具有等时性、独立性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即时间相等、独立进行、互不影响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分运动的时间就是合运动的时间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两个分运动与合运动遵循平行四边形定则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0190;FounderCES"/>
          <p:cNvPicPr/>
          <p:nvPr/>
        </p:nvPicPr>
        <p:blipFill>
          <a:blip r:embed="rId3"/>
          <a:stretch>
            <a:fillRect/>
          </a:stretch>
        </p:blipFill>
        <p:spPr>
          <a:xfrm>
            <a:off x="406573" y="1363026"/>
            <a:ext cx="1351605" cy="265773"/>
          </a:xfrm>
          <a:prstGeom prst="rect">
            <a:avLst/>
          </a:prstGeom>
        </p:spPr>
      </p:pic>
    </p:spTree>
    <p:extLst>
      <p:ext uri="{BB962C8B-B14F-4D97-AF65-F5344CB8AC3E}">
        <p14:creationId xmlns:p14="http://schemas.microsoft.com/office/powerpoint/2010/main" val="4135003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dist"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如图所示，小明从同一高度将相同的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两个篮球先后抛出，篮球恰好都能垂直打在篮板上的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已知篮球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抛出时与水平方向的夹角分别为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，抛出时初速度的大小分别为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，不计空气阻力，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pic>
        <p:nvPicPr>
          <p:cNvPr id="3" name="24典例4.eps" descr="id:2147490197;FounderCES"/>
          <p:cNvPicPr/>
          <p:nvPr/>
        </p:nvPicPr>
        <p:blipFill>
          <a:blip r:embed="rId2"/>
          <a:stretch>
            <a:fillRect/>
          </a:stretch>
        </p:blipFill>
        <p:spPr>
          <a:xfrm>
            <a:off x="360854" y="914980"/>
            <a:ext cx="958215" cy="308610"/>
          </a:xfrm>
          <a:prstGeom prst="rect">
            <a:avLst/>
          </a:prstGeom>
        </p:spPr>
      </p:pic>
      <p:pic>
        <p:nvPicPr>
          <p:cNvPr id="4" name="fw417.jpg" descr="id:2147490204;FounderCES"/>
          <p:cNvPicPr/>
          <p:nvPr/>
        </p:nvPicPr>
        <p:blipFill>
          <a:blip r:embed="rId3"/>
          <a:stretch>
            <a:fillRect/>
          </a:stretch>
        </p:blipFill>
        <p:spPr>
          <a:xfrm>
            <a:off x="6239222" y="2852936"/>
            <a:ext cx="3685397" cy="2160240"/>
          </a:xfrm>
          <a:prstGeom prst="rect">
            <a:avLst/>
          </a:prstGeom>
        </p:spPr>
      </p:pic>
      <p:sp>
        <p:nvSpPr>
          <p:cNvPr id="6" name="矩形 5"/>
          <p:cNvSpPr/>
          <p:nvPr/>
        </p:nvSpPr>
        <p:spPr>
          <a:xfrm>
            <a:off x="10991750" y="2393798"/>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D</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35247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3353739"/>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将两</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篮球的运动过程逆向看作是平抛运动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则因为两篮球上升的竖直高度相同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𝒈𝒉</m:t>
                        </m:r>
                      </m:e>
                    </m:rad>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可知两篮球的竖直速度相同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可知两篮球的运动时间相同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的水平位移小</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则水平速度较小</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3353739"/>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fw417.jpg" descr="id:2147490204;FounderCES"/>
          <p:cNvPicPr/>
          <p:nvPr/>
        </p:nvPicPr>
        <p:blipFill>
          <a:blip r:embed="rId4"/>
          <a:stretch>
            <a:fillRect/>
          </a:stretch>
        </p:blipFill>
        <p:spPr>
          <a:xfrm>
            <a:off x="4511030" y="4190451"/>
            <a:ext cx="3685397" cy="2160240"/>
          </a:xfrm>
          <a:prstGeom prst="rect">
            <a:avLst/>
          </a:prstGeom>
        </p:spPr>
      </p:pic>
    </p:spTree>
    <p:extLst>
      <p:ext uri="{BB962C8B-B14F-4D97-AF65-F5344CB8AC3E}">
        <p14:creationId xmlns:p14="http://schemas.microsoft.com/office/powerpoint/2010/main" val="1964498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988841"/>
            <a:ext cx="11485848" cy="2016224"/>
          </a:xfrm>
          <a:prstGeom prst="rect">
            <a:avLst/>
          </a:prstGeom>
        </p:spPr>
      </p:pic>
      <p:sp>
        <p:nvSpPr>
          <p:cNvPr id="2" name="内容占位符 1"/>
          <p:cNvSpPr>
            <a:spLocks noGrp="1"/>
          </p:cNvSpPr>
          <p:nvPr>
            <p:ph idx="1"/>
          </p:nvPr>
        </p:nvSpPr>
        <p:spPr>
          <a:xfrm>
            <a:off x="334566" y="2204864"/>
            <a:ext cx="11485848" cy="1754326"/>
          </a:xfrm>
        </p:spPr>
        <p:txBody>
          <a:bodyPr/>
          <a:lstStyle/>
          <a:p>
            <a:pPr hangingPunct="0">
              <a:spcAft>
                <a:spcPts val="0"/>
              </a:spcAft>
              <a:tabLst>
                <a:tab pos="5671185" algn="l"/>
              </a:tabLst>
            </a:pP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逆向</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思维法在斜抛运动中的应用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通过逆向思维把研究末速度水平的斜抛运动的问题转化成研究平抛运动的问题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把研究初速度的大小和方向的问题转化成研究末速度的大小和方向的问题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0225;FounderCES"/>
          <p:cNvPicPr/>
          <p:nvPr/>
        </p:nvPicPr>
        <p:blipFill>
          <a:blip r:embed="rId3"/>
          <a:stretch>
            <a:fillRect/>
          </a:stretch>
        </p:blipFill>
        <p:spPr>
          <a:xfrm>
            <a:off x="478582" y="2387141"/>
            <a:ext cx="1461184" cy="288032"/>
          </a:xfrm>
          <a:prstGeom prst="rect">
            <a:avLst/>
          </a:prstGeom>
        </p:spPr>
      </p:pic>
    </p:spTree>
    <p:extLst>
      <p:ext uri="{BB962C8B-B14F-4D97-AF65-F5344CB8AC3E}">
        <p14:creationId xmlns:p14="http://schemas.microsoft.com/office/powerpoint/2010/main" val="38622440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2549"/>
            <a:ext cx="11485848" cy="4524315"/>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个抛体的关联问题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三类常见的两体平抛运动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）若两物体同时从同一高度（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或同一点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）抛出，则两物体始终在同一高度，二者间距只取决于两物体的水平分运动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）若两物体同时从不同高度抛出，则两物体间的高度差始终与抛出点间的高度差相同，二者间距由两物体的水平分运动和竖直高度差共同决定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）若两物体从同一点先后抛出，两物体间的高度差随时间均匀增大，二者间距取决于两物体的水平分运动和竖直分运动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0232;FounderCES"/>
          <p:cNvPicPr/>
          <p:nvPr/>
        </p:nvPicPr>
        <p:blipFill>
          <a:blip r:embed="rId2"/>
          <a:stretch>
            <a:fillRect/>
          </a:stretch>
        </p:blipFill>
        <p:spPr>
          <a:xfrm>
            <a:off x="2998862" y="980728"/>
            <a:ext cx="5210085" cy="527798"/>
          </a:xfrm>
          <a:prstGeom prst="rect">
            <a:avLst/>
          </a:prstGeom>
        </p:spPr>
      </p:pic>
      <p:pic>
        <p:nvPicPr>
          <p:cNvPr id="4" name="情境1.eps" descr="id:2147490239;FounderCES"/>
          <p:cNvPicPr/>
          <p:nvPr/>
        </p:nvPicPr>
        <p:blipFill>
          <a:blip r:embed="rId3"/>
          <a:stretch>
            <a:fillRect/>
          </a:stretch>
        </p:blipFill>
        <p:spPr>
          <a:xfrm>
            <a:off x="370872" y="1859661"/>
            <a:ext cx="946785" cy="332105"/>
          </a:xfrm>
          <a:prstGeom prst="rect">
            <a:avLst/>
          </a:prstGeom>
        </p:spPr>
      </p:pic>
    </p:spTree>
    <p:extLst>
      <p:ext uri="{BB962C8B-B14F-4D97-AF65-F5344CB8AC3E}">
        <p14:creationId xmlns:p14="http://schemas.microsoft.com/office/powerpoint/2010/main" val="3919773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抛体相遇问题的研究方法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抛运动可以看成初速度方向的匀速直线运动与自由落体运动的合成，平抛运动可以看成水平方向的匀速直线运动与自由落体运动的合成，竖直上抛运动或竖直下抛运动可以看成竖直方向的匀速直线运动与自由落体运动的合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所以若以一个做自由落体运动的物体为参考系，则抛体运动都变成了匀速直线运动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在研究两个抛体的相遇问题时，以做自由落体运动的某物体为参考系，可将抛体运动的相遇问题变成匀速直线运动的相遇问题，再去求解就简单多了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1054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494709"/>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如图所示，倾角为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的斜坡高度为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，斜坡底端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点正上方有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点和斜坡等高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甲战斗机以水平速度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点时释放炸弹，准确命中斜坡上的一点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连线垂直于坡面；乙战斗机以水平速度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点时释放炸弹，也准确命中斜坡上的同一点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，速度方向恰好垂直斜坡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已知两颗炸弹完全相同，则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点的高度为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甲战斗机释放的炸弹和乙战斗机释放的炸弹在空中的飞行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之比为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任意相同时间内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甲、乙两战斗机释放的炸弹在空中的速度变化量之比为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94709"/>
              </a:xfrm>
              <a:blipFill>
                <a:blip r:embed="rId2"/>
                <a:stretch>
                  <a:fillRect l="-796" r="-849" b="-111"/>
                </a:stretch>
              </a:blipFill>
            </p:spPr>
            <p:txBody>
              <a:bodyPr/>
              <a:lstStyle/>
              <a:p>
                <a:r>
                  <a:rPr lang="zh-CN" altLang="en-US">
                    <a:noFill/>
                  </a:rPr>
                  <a:t> </a:t>
                </a:r>
              </a:p>
            </p:txBody>
          </p:sp>
        </mc:Fallback>
      </mc:AlternateContent>
      <p:pic>
        <p:nvPicPr>
          <p:cNvPr id="3" name="24典例1.eps" descr="id:2147490246;FounderCES"/>
          <p:cNvPicPr/>
          <p:nvPr/>
        </p:nvPicPr>
        <p:blipFill>
          <a:blip r:embed="rId3"/>
          <a:stretch>
            <a:fillRect/>
          </a:stretch>
        </p:blipFill>
        <p:spPr>
          <a:xfrm>
            <a:off x="388979" y="980728"/>
            <a:ext cx="1036818" cy="333881"/>
          </a:xfrm>
          <a:prstGeom prst="rect">
            <a:avLst/>
          </a:prstGeom>
        </p:spPr>
      </p:pic>
      <p:pic>
        <p:nvPicPr>
          <p:cNvPr id="4" name="fw425.jpg" descr="id:2147490253;FounderCES"/>
          <p:cNvPicPr/>
          <p:nvPr/>
        </p:nvPicPr>
        <p:blipFill>
          <a:blip r:embed="rId4"/>
          <a:stretch>
            <a:fillRect/>
          </a:stretch>
        </p:blipFill>
        <p:spPr>
          <a:xfrm>
            <a:off x="9191550" y="3429000"/>
            <a:ext cx="2345507" cy="2016224"/>
          </a:xfrm>
          <a:prstGeom prst="rect">
            <a:avLst/>
          </a:prstGeom>
        </p:spPr>
      </p:pic>
      <p:sp>
        <p:nvSpPr>
          <p:cNvPr id="6" name="矩形 5"/>
          <p:cNvSpPr/>
          <p:nvPr/>
        </p:nvSpPr>
        <p:spPr>
          <a:xfrm>
            <a:off x="10937848" y="2394145"/>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C</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5562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864660" y="4509120"/>
            <a:ext cx="1950626" cy="720080"/>
          </a:xfrm>
          <a:prstGeom prst="rect">
            <a:avLst/>
          </a:prstGeom>
        </p:spPr>
      </p:pic>
      <p:pic>
        <p:nvPicPr>
          <p:cNvPr id="3" name="图片 2"/>
          <p:cNvPicPr>
            <a:picLocks noChangeAspect="1"/>
          </p:cNvPicPr>
          <p:nvPr/>
        </p:nvPicPr>
        <p:blipFill>
          <a:blip r:embed="rId2"/>
          <a:stretch>
            <a:fillRect/>
          </a:stretch>
        </p:blipFill>
        <p:spPr>
          <a:xfrm>
            <a:off x="4078982" y="3501008"/>
            <a:ext cx="2088232" cy="936104"/>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18367"/>
                <a:ext cx="11485848" cy="4210833"/>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竖直方向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只受重力，由牛顿第二定律得到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，又因初速度为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，所以竖直方向为自由落体运动，</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平抛运动的速度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）方向：与水平方向夹角满足</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018367"/>
                <a:ext cx="11485848" cy="4210833"/>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32590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3904659"/>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点释放的炸弹命中</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点所用的时间为</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点释放的炸弹命中</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点所用的时间为</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对于从</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点释放的炸弹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其竖直位移与水平位移相等</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则根据平抛运动的规律有</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而由几何关系可得</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对于甲、乙两战斗机释放的炸弹</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在任意相同时间内速度变化量</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可知两炸弹在任意相同时间内速度变化量相同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其比值为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3904659"/>
              </a:xfrm>
              <a:blipFill>
                <a:blip r:embed="rId2"/>
                <a:stretch>
                  <a:fillRect l="-796" r="-849" b="-936"/>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fw425.jpg" descr="id:2147490253;FounderCES"/>
          <p:cNvPicPr/>
          <p:nvPr/>
        </p:nvPicPr>
        <p:blipFill>
          <a:blip r:embed="rId4"/>
          <a:stretch>
            <a:fillRect/>
          </a:stretch>
        </p:blipFill>
        <p:spPr>
          <a:xfrm>
            <a:off x="4943078" y="4741371"/>
            <a:ext cx="2094203" cy="1800200"/>
          </a:xfrm>
          <a:prstGeom prst="rect">
            <a:avLst/>
          </a:prstGeom>
        </p:spPr>
      </p:pic>
    </p:spTree>
    <p:extLst>
      <p:ext uri="{BB962C8B-B14F-4D97-AF65-F5344CB8AC3E}">
        <p14:creationId xmlns:p14="http://schemas.microsoft.com/office/powerpoint/2010/main" val="1087295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71083"/>
            <a:ext cx="11485848" cy="5322163"/>
          </a:xfrm>
        </p:spPr>
        <p:txBody>
          <a:bodyPr/>
          <a:lstStyle/>
          <a:p>
            <a:pPr hangingPunct="0">
              <a:lnSpc>
                <a:spcPct val="130000"/>
              </a:lnSpc>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抛运动的临界、极值问题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通过关键词来判断临界点、极值点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）有些题目中有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等字眼，明显表明题述的过程中存在着临界点；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取值范围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多长时间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多大距离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等词语，表明题述的过程中存在着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起止点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，而这些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起止点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往往就是临界点；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）若题目中有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等字眼，表明题述的过程中存在着极值点，这些极值点也往往是临界点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分析处理方法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）确定临界状态及临界轨迹，并由此列出符合临界条件的物理方程；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）注意恰当运用数学知识分析求解临界与极值问题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情境2.eps" descr="id:2147490274;FounderCES"/>
          <p:cNvPicPr/>
          <p:nvPr/>
        </p:nvPicPr>
        <p:blipFill>
          <a:blip r:embed="rId2"/>
          <a:stretch>
            <a:fillRect/>
          </a:stretch>
        </p:blipFill>
        <p:spPr>
          <a:xfrm>
            <a:off x="391077" y="870865"/>
            <a:ext cx="1014095" cy="356235"/>
          </a:xfrm>
          <a:prstGeom prst="rect">
            <a:avLst/>
          </a:prstGeom>
        </p:spPr>
      </p:pic>
    </p:spTree>
    <p:extLst>
      <p:ext uri="{BB962C8B-B14F-4D97-AF65-F5344CB8AC3E}">
        <p14:creationId xmlns:p14="http://schemas.microsoft.com/office/powerpoint/2010/main" val="13897847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593134"/>
              </a:xfrm>
            </p:spPr>
            <p:txBody>
              <a:bodyPr/>
              <a:lstStyle/>
              <a:p>
                <a:pPr hangingPunct="0">
                  <a:lnSpc>
                    <a:spcPct val="130000"/>
                  </a:lnSpc>
                  <a:spcAft>
                    <a:spcPts val="0"/>
                  </a:spcAft>
                  <a:tabLst>
                    <a:tab pos="5671185" algn="l"/>
                  </a:tabLst>
                </a:pPr>
                <a:r>
                  <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）如图甲所示为排球比赛场地示意图，其长度为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，球网高度为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运动员某次发球时，在球网中心正前方某处弹跳后将排球从比球网高出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处水平拍出（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发球点图中未画出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），将排球打到对方场地上，排球的速度方向与水平方向夹角的正切值</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与排球运动时间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排球可看成质点，忽略空气阻力，重力加速度为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排球落在场地上时竖直方向的速度大小为</a:t>
                </a:r>
                <a:endParaRPr lang="en-US" altLang="zh-CN" b="1" i="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endParaRPr>
              </a:p>
              <a:p>
                <a:pPr hangingPunct="0">
                  <a:lnSpc>
                    <a:spcPct val="130000"/>
                  </a:lnSpc>
                  <a:spcAft>
                    <a:spcPts val="0"/>
                  </a:spcAft>
                  <a:tabLst>
                    <a:tab pos="5671185" algn="l"/>
                  </a:tabLst>
                </a:pP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rad>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排球初速度的大小为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运动员在球网中心正前方的底线处发球时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排球一定会过网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排球不出界时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发球点与球网中心的最大水平距离</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593134"/>
              </a:xfrm>
              <a:blipFill>
                <a:blip r:embed="rId2"/>
                <a:stretch>
                  <a:fillRect l="-796" t="-109" r="-849"/>
                </a:stretch>
              </a:blipFill>
            </p:spPr>
            <p:txBody>
              <a:bodyPr/>
              <a:lstStyle/>
              <a:p>
                <a:r>
                  <a:rPr lang="zh-CN" altLang="en-US">
                    <a:noFill/>
                  </a:rPr>
                  <a:t> </a:t>
                </a:r>
              </a:p>
            </p:txBody>
          </p:sp>
        </mc:Fallback>
      </mc:AlternateContent>
      <p:pic>
        <p:nvPicPr>
          <p:cNvPr id="3" name="24典例2.eps" descr="id:2147490281;FounderCES"/>
          <p:cNvPicPr/>
          <p:nvPr/>
        </p:nvPicPr>
        <p:blipFill>
          <a:blip r:embed="rId3"/>
          <a:stretch>
            <a:fillRect/>
          </a:stretch>
        </p:blipFill>
        <p:spPr>
          <a:xfrm>
            <a:off x="379506" y="876712"/>
            <a:ext cx="995045" cy="320040"/>
          </a:xfrm>
          <a:prstGeom prst="rect">
            <a:avLst/>
          </a:prstGeom>
        </p:spPr>
      </p:pic>
      <p:pic>
        <p:nvPicPr>
          <p:cNvPr id="2" name="图片 1"/>
          <p:cNvPicPr>
            <a:picLocks noChangeAspect="1"/>
          </p:cNvPicPr>
          <p:nvPr/>
        </p:nvPicPr>
        <p:blipFill>
          <a:blip r:embed="rId4"/>
          <a:stretch>
            <a:fillRect/>
          </a:stretch>
        </p:blipFill>
        <p:spPr>
          <a:xfrm>
            <a:off x="6383238" y="3140968"/>
            <a:ext cx="3207368" cy="1635721"/>
          </a:xfrm>
          <a:prstGeom prst="rect">
            <a:avLst/>
          </a:prstGeom>
        </p:spPr>
      </p:pic>
      <p:pic>
        <p:nvPicPr>
          <p:cNvPr id="4" name="图片 3"/>
          <p:cNvPicPr>
            <a:picLocks noChangeAspect="1"/>
          </p:cNvPicPr>
          <p:nvPr/>
        </p:nvPicPr>
        <p:blipFill>
          <a:blip r:embed="rId5"/>
          <a:stretch>
            <a:fillRect/>
          </a:stretch>
        </p:blipFill>
        <p:spPr>
          <a:xfrm>
            <a:off x="9590606" y="3140968"/>
            <a:ext cx="2325564" cy="1800200"/>
          </a:xfrm>
          <a:prstGeom prst="rect">
            <a:avLst/>
          </a:prstGeom>
        </p:spPr>
      </p:pic>
      <p:sp>
        <p:nvSpPr>
          <p:cNvPr id="7" name="矩形 6"/>
          <p:cNvSpPr/>
          <p:nvPr/>
        </p:nvSpPr>
        <p:spPr>
          <a:xfrm>
            <a:off x="6383238" y="2711026"/>
            <a:ext cx="630301" cy="461665"/>
          </a:xfrm>
          <a:prstGeom prst="rect">
            <a:avLst/>
          </a:prstGeom>
        </p:spPr>
        <p:txBody>
          <a:bodyPr wrap="none">
            <a:spAutoFit/>
          </a:bodyPr>
          <a:lstStyle/>
          <a:p>
            <a:r>
              <a:rPr lang="en-US" altLang="zh-CN" sz="2400" dirty="0"/>
              <a:t>AD</a:t>
            </a:r>
            <a:endParaRPr lang="zh-CN" altLang="en-US" dirty="0"/>
          </a:p>
        </p:txBody>
      </p:sp>
    </p:spTree>
    <p:extLst>
      <p:ext uri="{BB962C8B-B14F-4D97-AF65-F5344CB8AC3E}">
        <p14:creationId xmlns:p14="http://schemas.microsoft.com/office/powerpoint/2010/main" val="15557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5066259"/>
              </a:xfrm>
            </p:spPr>
            <p:txBody>
              <a:bodyPr/>
              <a:lstStyle/>
              <a:p>
                <a:pPr hangingPunct="0">
                  <a:lnSpc>
                    <a:spcPct val="130000"/>
                  </a:lnSpc>
                  <a:spcAft>
                    <a:spcPts val="0"/>
                  </a:spcAft>
                  <a:tabLst>
                    <a:tab pos="5671185" algn="l"/>
                  </a:tabLst>
                </a:pP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排球在竖直方向做自由落体运动可得</a:t>
                </a:r>
                <a14:m>
                  <m:oMath xmlns:m="http://schemas.openxmlformats.org/officeDocument/2006/math">
                    <m:sSubSup>
                      <m:sSub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末</m:t>
                        </m:r>
                      </m:sub>
                      <m:sup>
                        <m:r>
                          <a:rPr lang="en-US" altLang="zh-CN" sz="2000"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baseline="-250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末</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由平抛运动规律有</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𝒈𝒕</m:t>
                        </m:r>
                      </m:num>
                      <m:den>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结合图像可知</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题图乙中图像斜率</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𝐭𝐚𝐧</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0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从底线处发球</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排球恰能过球网时有</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0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联立求得此时</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𝟖𝐠</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若要排球能过网</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必须满足</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𝒔</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未知</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故无法判断排球能否过网</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排球不出界时</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排球最远可落到对方场地底线与边线交点处</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排球做平抛运动</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平抛运动时间为</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而初速度</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水平位移</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由几何关系可知</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𝒅</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𝐦</m:t>
                            </m:r>
                          </m:sub>
                        </m:sSub>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𝒔</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𝒔</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den>
                        </m:f>
                      </m:e>
                    </m:rad>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066259"/>
              </a:xfrm>
              <a:blipFill>
                <a:blip r:embed="rId2"/>
                <a:stretch>
                  <a:fillRect l="-531" r="-584" b="-481"/>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图片 3"/>
          <p:cNvPicPr>
            <a:picLocks noChangeAspect="1"/>
          </p:cNvPicPr>
          <p:nvPr/>
        </p:nvPicPr>
        <p:blipFill>
          <a:blip r:embed="rId4"/>
          <a:stretch>
            <a:fillRect/>
          </a:stretch>
        </p:blipFill>
        <p:spPr>
          <a:xfrm>
            <a:off x="3142878" y="5373216"/>
            <a:ext cx="2340732" cy="1193747"/>
          </a:xfrm>
          <a:prstGeom prst="rect">
            <a:avLst/>
          </a:prstGeom>
        </p:spPr>
      </p:pic>
      <p:pic>
        <p:nvPicPr>
          <p:cNvPr id="6" name="图片 5"/>
          <p:cNvPicPr>
            <a:picLocks noChangeAspect="1"/>
          </p:cNvPicPr>
          <p:nvPr/>
        </p:nvPicPr>
        <p:blipFill>
          <a:blip r:embed="rId5">
            <a:clrChange>
              <a:clrFrom>
                <a:srgbClr val="FFFFFF"/>
              </a:clrFrom>
              <a:clrTo>
                <a:srgbClr val="FFFFFF">
                  <a:alpha val="0"/>
                </a:srgbClr>
              </a:clrTo>
            </a:clrChange>
          </a:blip>
          <a:stretch>
            <a:fillRect/>
          </a:stretch>
        </p:blipFill>
        <p:spPr>
          <a:xfrm>
            <a:off x="6239222" y="5211732"/>
            <a:ext cx="1750737" cy="1355231"/>
          </a:xfrm>
          <a:prstGeom prst="rect">
            <a:avLst/>
          </a:prstGeom>
        </p:spPr>
      </p:pic>
    </p:spTree>
    <p:extLst>
      <p:ext uri="{BB962C8B-B14F-4D97-AF65-F5344CB8AC3E}">
        <p14:creationId xmlns:p14="http://schemas.microsoft.com/office/powerpoint/2010/main" val="26712345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29573"/>
            <a:ext cx="11485848" cy="576248"/>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平抛</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0316;FounderCES"/>
          <p:cNvPicPr/>
          <p:nvPr/>
        </p:nvPicPr>
        <p:blipFill>
          <a:blip r:embed="rId2"/>
          <a:stretch>
            <a:fillRect/>
          </a:stretch>
        </p:blipFill>
        <p:spPr>
          <a:xfrm>
            <a:off x="478582" y="1074620"/>
            <a:ext cx="1014095" cy="356235"/>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extLst>
                  <p:ext uri="{D42A27DB-BD31-4B8C-83A1-F6EECF244321}">
                    <p14:modId xmlns:p14="http://schemas.microsoft.com/office/powerpoint/2010/main" val="1644398484"/>
                  </p:ext>
                </p:extLst>
              </p:nvPr>
            </p:nvGraphicFramePr>
            <p:xfrm>
              <a:off x="262559" y="1668237"/>
              <a:ext cx="11665296" cy="4377690"/>
            </p:xfrm>
            <a:graphic>
              <a:graphicData uri="http://schemas.openxmlformats.org/drawingml/2006/table">
                <a:tbl>
                  <a:tblPr firstRow="1" firstCol="1" bandRow="1"/>
                  <a:tblGrid>
                    <a:gridCol w="746579">
                      <a:extLst>
                        <a:ext uri="{9D8B030D-6E8A-4147-A177-3AD203B41FA5}">
                          <a16:colId xmlns:a16="http://schemas.microsoft.com/office/drawing/2014/main" val="1994415782"/>
                        </a:ext>
                      </a:extLst>
                    </a:gridCol>
                    <a:gridCol w="10918717">
                      <a:extLst>
                        <a:ext uri="{9D8B030D-6E8A-4147-A177-3AD203B41FA5}">
                          <a16:colId xmlns:a16="http://schemas.microsoft.com/office/drawing/2014/main" val="409190867"/>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18224629"/>
                      </a:ext>
                    </a:extLst>
                  </a:tr>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物体所受合外力为恒力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且与初速度方向垂直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45358277"/>
                      </a:ext>
                    </a:extLst>
                  </a:tr>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a:t>
                          </a:r>
                          <a:r>
                            <a:rPr lang="en-US" altLang="zh-CN" sz="2400" b="1" i="1" dirty="0" smtClean="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方向做匀速直线运动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沿垂直于初速度方向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即合外力方向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做匀加速直线运动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𝐅</m:t>
                                      </m:r>
                                    </m:e>
                                    <m:sub>
                                      <m:r>
                                        <m:rPr>
                                          <m:nor/>
                                        </m:rPr>
                                        <a:rPr lang="zh-CN" sz="2400" b="1" baseline="-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合</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16356088"/>
                      </a:ext>
                    </a:extLst>
                  </a:tr>
                </a:tbl>
              </a:graphicData>
            </a:graphic>
          </p:graphicFrame>
        </mc:Choice>
        <mc:Fallback xmlns="">
          <p:graphicFrame>
            <p:nvGraphicFramePr>
              <p:cNvPr id="4" name="表格 3"/>
              <p:cNvGraphicFramePr>
                <a:graphicFrameLocks noGrp="1"/>
              </p:cNvGraphicFramePr>
              <p:nvPr>
                <p:extLst>
                  <p:ext uri="{D42A27DB-BD31-4B8C-83A1-F6EECF244321}">
                    <p14:modId xmlns:p14="http://schemas.microsoft.com/office/powerpoint/2010/main" val="1644398484"/>
                  </p:ext>
                </p:extLst>
              </p:nvPr>
            </p:nvGraphicFramePr>
            <p:xfrm>
              <a:off x="262559" y="1668237"/>
              <a:ext cx="11665296" cy="4209035"/>
            </p:xfrm>
            <a:graphic>
              <a:graphicData uri="http://schemas.openxmlformats.org/drawingml/2006/table">
                <a:tbl>
                  <a:tblPr firstRow="1" firstCol="1" bandRow="1"/>
                  <a:tblGrid>
                    <a:gridCol w="746579">
                      <a:extLst>
                        <a:ext uri="{9D8B030D-6E8A-4147-A177-3AD203B41FA5}">
                          <a16:colId xmlns:a16="http://schemas.microsoft.com/office/drawing/2014/main" val="1994415782"/>
                        </a:ext>
                      </a:extLst>
                    </a:gridCol>
                    <a:gridCol w="10918717">
                      <a:extLst>
                        <a:ext uri="{9D8B030D-6E8A-4147-A177-3AD203B41FA5}">
                          <a16:colId xmlns:a16="http://schemas.microsoft.com/office/drawing/2014/main" val="409190867"/>
                        </a:ext>
                      </a:extLst>
                    </a:gridCol>
                  </a:tblGrid>
                  <a:tr h="1857185">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18224629"/>
                      </a:ext>
                    </a:extLst>
                  </a:tr>
                  <a:tr h="1027875">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物体所受合外力为恒力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且与初速度方向垂直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45358277"/>
                      </a:ext>
                    </a:extLst>
                  </a:tr>
                  <a:tr h="1323975">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6864" t="-217890" r="-112" b="-7339"/>
                          </a:stretch>
                        </a:blipFill>
                      </a:tcPr>
                    </a:tc>
                    <a:extLst>
                      <a:ext uri="{0D108BD9-81ED-4DB2-BD59-A6C34878D82A}">
                        <a16:rowId xmlns:a16="http://schemas.microsoft.com/office/drawing/2014/main" val="2416356088"/>
                      </a:ext>
                    </a:extLst>
                  </a:tr>
                </a:tbl>
              </a:graphicData>
            </a:graphic>
          </p:graphicFrame>
        </mc:Fallback>
      </mc:AlternateContent>
      <p:pic>
        <p:nvPicPr>
          <p:cNvPr id="6" name="fr481.jpg"/>
          <p:cNvPicPr/>
          <p:nvPr/>
        </p:nvPicPr>
        <p:blipFill>
          <a:blip r:embed="rId4"/>
          <a:stretch>
            <a:fillRect/>
          </a:stretch>
        </p:blipFill>
        <p:spPr>
          <a:xfrm>
            <a:off x="4511030" y="1812253"/>
            <a:ext cx="2149080" cy="1584176"/>
          </a:xfrm>
          <a:prstGeom prst="rect">
            <a:avLst/>
          </a:prstGeom>
        </p:spPr>
      </p:pic>
    </p:spTree>
    <p:extLst>
      <p:ext uri="{BB962C8B-B14F-4D97-AF65-F5344CB8AC3E}">
        <p14:creationId xmlns:p14="http://schemas.microsoft.com/office/powerpoint/2010/main" val="32189465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892435396"/>
              </p:ext>
            </p:extLst>
          </p:nvPr>
        </p:nvGraphicFramePr>
        <p:xfrm>
          <a:off x="406575" y="1600200"/>
          <a:ext cx="11377264" cy="4525963"/>
        </p:xfrm>
        <a:graphic>
          <a:graphicData uri="http://schemas.openxmlformats.org/drawingml/2006/table">
            <a:tbl>
              <a:tblPr firstRow="1" firstCol="1" bandRow="1"/>
              <a:tblGrid>
                <a:gridCol w="792087">
                  <a:extLst>
                    <a:ext uri="{9D8B030D-6E8A-4147-A177-3AD203B41FA5}">
                      <a16:colId xmlns:a16="http://schemas.microsoft.com/office/drawing/2014/main" val="1409329368"/>
                    </a:ext>
                  </a:extLst>
                </a:gridCol>
                <a:gridCol w="1296144">
                  <a:extLst>
                    <a:ext uri="{9D8B030D-6E8A-4147-A177-3AD203B41FA5}">
                      <a16:colId xmlns:a16="http://schemas.microsoft.com/office/drawing/2014/main" val="877051110"/>
                    </a:ext>
                  </a:extLst>
                </a:gridCol>
                <a:gridCol w="9289033">
                  <a:extLst>
                    <a:ext uri="{9D8B030D-6E8A-4147-A177-3AD203B41FA5}">
                      <a16:colId xmlns:a16="http://schemas.microsoft.com/office/drawing/2014/main" val="3026879657"/>
                    </a:ext>
                  </a:extLst>
                </a:gridCol>
              </a:tblGrid>
              <a:tr h="2355682">
                <a:tc rowSpan="2">
                  <a:txBody>
                    <a:bodyPr/>
                    <a:lstStyle/>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将类平抛运动分解为沿初速度方向的匀速直线运动和垂直于初速度方向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即沿合力方向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的匀加速直线运动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两分运动彼此独立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互不影响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且与合运动具有等时性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76" marR="39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42772860"/>
                  </a:ext>
                </a:extLst>
              </a:tr>
              <a:tr h="2170281">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对于有些问题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可以过抛出点建立适当的直角坐标系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将加速度</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a:t>
                      </a:r>
                      <a:r>
                        <a:rPr lang="en-US" altLang="zh-CN" sz="2400" b="1" i="1" dirty="0" smtClean="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altLang="zh-CN" sz="2400" b="1" i="1" dirty="0" err="1" smtClean="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err="1" smtClean="0">
                          <a:solidFill>
                            <a:schemeClr val="tx1"/>
                          </a:solidFill>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然后分别在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方向上列方程求解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76" marR="39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37193280"/>
                  </a:ext>
                </a:extLst>
              </a:tr>
            </a:tbl>
          </a:graphicData>
        </a:graphic>
      </p:graphicFrame>
    </p:spTree>
    <p:extLst>
      <p:ext uri="{BB962C8B-B14F-4D97-AF65-F5344CB8AC3E}">
        <p14:creationId xmlns:p14="http://schemas.microsoft.com/office/powerpoint/2010/main" val="11674628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92917"/>
            <a:ext cx="11485848" cy="4524315"/>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如图所示，足够宽的光滑斜面与水平面的夹角为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小球从斜面上的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点以水平速度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抛出，落地点为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的距离不变，逐渐增大夹角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），将小球仍然从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点以相同水平速度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不计一切阻力，在增大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的过程中，小球落地点与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点的关系正确的是（</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落地点在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点左侧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且落地点离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点的距离在变大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落地点在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点左侧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且落地点离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点的距离在变小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落地点在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点右侧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且落地点离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点的距离在变大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落地点在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点右侧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且落地点离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点的距离在变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331;FounderCES"/>
          <p:cNvPicPr/>
          <p:nvPr/>
        </p:nvPicPr>
        <p:blipFill>
          <a:blip r:embed="rId2"/>
          <a:stretch>
            <a:fillRect/>
          </a:stretch>
        </p:blipFill>
        <p:spPr>
          <a:xfrm>
            <a:off x="360854" y="1150029"/>
            <a:ext cx="1031875" cy="332105"/>
          </a:xfrm>
          <a:prstGeom prst="rect">
            <a:avLst/>
          </a:prstGeom>
        </p:spPr>
      </p:pic>
      <p:pic>
        <p:nvPicPr>
          <p:cNvPr id="4" name="fw426.jpg" descr="id:2147490338;FounderCES"/>
          <p:cNvPicPr/>
          <p:nvPr/>
        </p:nvPicPr>
        <p:blipFill>
          <a:blip r:embed="rId3"/>
          <a:stretch>
            <a:fillRect/>
          </a:stretch>
        </p:blipFill>
        <p:spPr>
          <a:xfrm>
            <a:off x="8039422" y="3387765"/>
            <a:ext cx="3056255" cy="1567180"/>
          </a:xfrm>
          <a:prstGeom prst="rect">
            <a:avLst/>
          </a:prstGeom>
        </p:spPr>
      </p:pic>
      <p:sp>
        <p:nvSpPr>
          <p:cNvPr id="6" name="矩形 5"/>
          <p:cNvSpPr/>
          <p:nvPr/>
        </p:nvSpPr>
        <p:spPr>
          <a:xfrm>
            <a:off x="3790950" y="2740109"/>
            <a:ext cx="407484" cy="461665"/>
          </a:xfrm>
          <a:prstGeom prst="rect">
            <a:avLst/>
          </a:prstGeom>
        </p:spPr>
        <p:txBody>
          <a:bodyPr wrap="none">
            <a:spAutoFit/>
          </a:bodyPr>
          <a:lstStyle/>
          <a:p>
            <a:r>
              <a:rPr lang="en-US" altLang="zh-CN" sz="2400" dirty="0"/>
              <a:t>C</a:t>
            </a:r>
            <a:endParaRPr lang="zh-CN" altLang="en-US" dirty="0"/>
          </a:p>
        </p:txBody>
      </p:sp>
    </p:spTree>
    <p:extLst>
      <p:ext uri="{BB962C8B-B14F-4D97-AF65-F5344CB8AC3E}">
        <p14:creationId xmlns:p14="http://schemas.microsoft.com/office/powerpoint/2010/main" val="1798850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77019"/>
                <a:ext cx="11485848" cy="2551981"/>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在光滑斜面上做类平抛运动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将小球的运动分解为沿初速度方向和沿斜面方向</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沿初速度方向有</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沿斜面方向有</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当夹角</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增大时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小球下滑的加速度变大</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下滑时间变短</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所以沿初速度方向的位移变小</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落点会在</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点的右侧</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且落地点离</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点的距离在变大</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77019"/>
                <a:ext cx="11485848" cy="2551981"/>
              </a:xfrm>
              <a:blipFill>
                <a:blip r:embed="rId2"/>
                <a:stretch>
                  <a:fillRect l="-796" r="-849" b="-1909"/>
                </a:stretch>
              </a:blipFill>
            </p:spPr>
            <p:txBody>
              <a:bodyPr/>
              <a:lstStyle/>
              <a:p>
                <a:r>
                  <a:rPr lang="zh-CN" altLang="en-US">
                    <a:noFill/>
                  </a:rPr>
                  <a:t> </a:t>
                </a:r>
              </a:p>
            </p:txBody>
          </p:sp>
        </mc:Fallback>
      </mc:AlternateContent>
      <p:pic>
        <p:nvPicPr>
          <p:cNvPr id="7" name="24解析.eps" descr="id:2147489445;FounderCES"/>
          <p:cNvPicPr/>
          <p:nvPr/>
        </p:nvPicPr>
        <p:blipFill>
          <a:blip r:embed="rId3"/>
          <a:stretch>
            <a:fillRect/>
          </a:stretch>
        </p:blipFill>
        <p:spPr>
          <a:xfrm>
            <a:off x="478583" y="1048281"/>
            <a:ext cx="792088" cy="282256"/>
          </a:xfrm>
          <a:prstGeom prst="rect">
            <a:avLst/>
          </a:prstGeom>
        </p:spPr>
      </p:pic>
      <p:pic>
        <p:nvPicPr>
          <p:cNvPr id="8" name="fw426.jpg" descr="id:2147490338;FounderCES"/>
          <p:cNvPicPr/>
          <p:nvPr/>
        </p:nvPicPr>
        <p:blipFill>
          <a:blip r:embed="rId4"/>
          <a:stretch>
            <a:fillRect/>
          </a:stretch>
        </p:blipFill>
        <p:spPr>
          <a:xfrm>
            <a:off x="4150990" y="3645024"/>
            <a:ext cx="3791536" cy="1944216"/>
          </a:xfrm>
          <a:prstGeom prst="rect">
            <a:avLst/>
          </a:prstGeom>
        </p:spPr>
      </p:pic>
    </p:spTree>
    <p:extLst>
      <p:ext uri="{BB962C8B-B14F-4D97-AF65-F5344CB8AC3E}">
        <p14:creationId xmlns:p14="http://schemas.microsoft.com/office/powerpoint/2010/main" val="1931696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015663"/>
          </a:xfrm>
        </p:spPr>
        <p:txBody>
          <a:bodyPr/>
          <a:lstStyle/>
          <a:p>
            <a:pPr hangingPunct="0">
              <a:spcAft>
                <a:spcPts val="0"/>
              </a:spcAft>
              <a:tabLst>
                <a:tab pos="5671185" algn="l"/>
              </a:tabLst>
            </a:pPr>
            <a:r>
              <a:rPr lang="en-US" altLang="zh-CN" sz="20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0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曲面</a:t>
            </a:r>
            <a:r>
              <a:rPr lang="zh-CN" altLang="zh-CN" sz="20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约束下的平抛运动</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情境4.eps" descr="id:2147490359;FounderCES"/>
          <p:cNvPicPr/>
          <p:nvPr/>
        </p:nvPicPr>
        <p:blipFill>
          <a:blip r:embed="rId2"/>
          <a:stretch>
            <a:fillRect/>
          </a:stretch>
        </p:blipFill>
        <p:spPr>
          <a:xfrm>
            <a:off x="364337" y="903233"/>
            <a:ext cx="836785" cy="293520"/>
          </a:xfrm>
          <a:prstGeom prst="rect">
            <a:avLst/>
          </a:prstGeom>
        </p:spPr>
      </p:pic>
      <mc:AlternateContent xmlns:mc="http://schemas.openxmlformats.org/markup-compatibility/2006">
        <mc:Choice xmlns:a14="http://schemas.microsoft.com/office/drawing/2010/main" Requires="a14">
          <p:graphicFrame>
            <p:nvGraphicFramePr>
              <p:cNvPr id="5" name="表格 4"/>
              <p:cNvGraphicFramePr>
                <a:graphicFrameLocks noGrp="1"/>
              </p:cNvGraphicFramePr>
              <p:nvPr>
                <p:extLst>
                  <p:ext uri="{D42A27DB-BD31-4B8C-83A1-F6EECF244321}">
                    <p14:modId xmlns:p14="http://schemas.microsoft.com/office/powerpoint/2010/main" val="869199419"/>
                  </p:ext>
                </p:extLst>
              </p:nvPr>
            </p:nvGraphicFramePr>
            <p:xfrm>
              <a:off x="360854" y="1916832"/>
              <a:ext cx="11468704" cy="4358640"/>
            </p:xfrm>
            <a:graphic>
              <a:graphicData uri="http://schemas.openxmlformats.org/drawingml/2006/table">
                <a:tbl>
                  <a:tblPr firstRow="1" firstCol="1" bandRow="1"/>
                  <a:tblGrid>
                    <a:gridCol w="1341864">
                      <a:extLst>
                        <a:ext uri="{9D8B030D-6E8A-4147-A177-3AD203B41FA5}">
                          <a16:colId xmlns:a16="http://schemas.microsoft.com/office/drawing/2014/main" val="1066827530"/>
                        </a:ext>
                      </a:extLst>
                    </a:gridCol>
                    <a:gridCol w="3600400">
                      <a:extLst>
                        <a:ext uri="{9D8B030D-6E8A-4147-A177-3AD203B41FA5}">
                          <a16:colId xmlns:a16="http://schemas.microsoft.com/office/drawing/2014/main" val="1947014342"/>
                        </a:ext>
                      </a:extLst>
                    </a:gridCol>
                    <a:gridCol w="6526440">
                      <a:extLst>
                        <a:ext uri="{9D8B030D-6E8A-4147-A177-3AD203B41FA5}">
                          <a16:colId xmlns:a16="http://schemas.microsoft.com/office/drawing/2014/main" val="3869129641"/>
                        </a:ext>
                      </a:extLst>
                    </a:gridCol>
                  </a:tblGrid>
                  <a:tr h="394415">
                    <a:tc>
                      <a:txBody>
                        <a:bodyPr/>
                        <a:lstStyle/>
                        <a:p>
                          <a:pPr algn="just" hangingPunct="0">
                            <a:lnSpc>
                              <a:spcPct val="130000"/>
                            </a:lnSpc>
                            <a:spcAft>
                              <a:spcPts val="0"/>
                            </a:spcAft>
                            <a:tabLst>
                              <a:tab pos="5671185"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93051020"/>
                      </a:ext>
                    </a:extLst>
                  </a:tr>
                  <a:tr h="1882162">
                    <a:tc rowSpan="2">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相交型</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与圆心等高的圆弧上水平抛出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落到半径</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的圆弧上的不同位置</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dist"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情况一</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0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0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情况二</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0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46912222"/>
                      </a:ext>
                    </a:extLst>
                  </a:tr>
                  <a:tr h="1577660">
                    <a:tc vMerge="1">
                      <a:txBody>
                        <a:bodyPr/>
                        <a:lstStyle/>
                        <a:p>
                          <a:endParaRPr lang="zh-CN" altLang="en-US"/>
                        </a:p>
                      </a:txBody>
                      <a:tcPr/>
                    </a:tc>
                    <a:tc>
                      <a:txBody>
                        <a:bodyPr/>
                        <a:lstStyle/>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圆心处水平抛出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落到半径为</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的圆弧上</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如图所示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已知位移大小等于半径</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水平位移</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0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竖直</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gt</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0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46389477"/>
                      </a:ext>
                    </a:extLst>
                  </a:tr>
                </a:tbl>
              </a:graphicData>
            </a:graphic>
          </p:graphicFrame>
        </mc:Choice>
        <mc:Fallback>
          <p:graphicFrame>
            <p:nvGraphicFramePr>
              <p:cNvPr id="5" name="表格 4"/>
              <p:cNvGraphicFramePr>
                <a:graphicFrameLocks noGrp="1"/>
              </p:cNvGraphicFramePr>
              <p:nvPr>
                <p:extLst>
                  <p:ext uri="{D42A27DB-BD31-4B8C-83A1-F6EECF244321}">
                    <p14:modId xmlns:p14="http://schemas.microsoft.com/office/powerpoint/2010/main" val="869199419"/>
                  </p:ext>
                </p:extLst>
              </p:nvPr>
            </p:nvGraphicFramePr>
            <p:xfrm>
              <a:off x="360854" y="1916832"/>
              <a:ext cx="11468704" cy="4358640"/>
            </p:xfrm>
            <a:graphic>
              <a:graphicData uri="http://schemas.openxmlformats.org/drawingml/2006/table">
                <a:tbl>
                  <a:tblPr firstRow="1" firstCol="1" bandRow="1"/>
                  <a:tblGrid>
                    <a:gridCol w="1341864">
                      <a:extLst>
                        <a:ext uri="{9D8B030D-6E8A-4147-A177-3AD203B41FA5}">
                          <a16:colId xmlns:a16="http://schemas.microsoft.com/office/drawing/2014/main" val="1066827530"/>
                        </a:ext>
                      </a:extLst>
                    </a:gridCol>
                    <a:gridCol w="3600400">
                      <a:extLst>
                        <a:ext uri="{9D8B030D-6E8A-4147-A177-3AD203B41FA5}">
                          <a16:colId xmlns:a16="http://schemas.microsoft.com/office/drawing/2014/main" val="1947014342"/>
                        </a:ext>
                      </a:extLst>
                    </a:gridCol>
                    <a:gridCol w="6526440">
                      <a:extLst>
                        <a:ext uri="{9D8B030D-6E8A-4147-A177-3AD203B41FA5}">
                          <a16:colId xmlns:a16="http://schemas.microsoft.com/office/drawing/2014/main" val="3869129641"/>
                        </a:ext>
                      </a:extLst>
                    </a:gridCol>
                  </a:tblGrid>
                  <a:tr h="396240">
                    <a:tc>
                      <a:txBody>
                        <a:bodyPr/>
                        <a:lstStyle/>
                        <a:p>
                          <a:pPr algn="just" hangingPunct="0">
                            <a:lnSpc>
                              <a:spcPct val="130000"/>
                            </a:lnSpc>
                            <a:spcAft>
                              <a:spcPts val="0"/>
                            </a:spcAft>
                            <a:tabLst>
                              <a:tab pos="5671185"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93051020"/>
                      </a:ext>
                    </a:extLst>
                  </a:tr>
                  <a:tr h="1981200">
                    <a:tc rowSpan="2">
                      <a:txBody>
                        <a:bodyPr/>
                        <a:lstStyle/>
                        <a:p>
                          <a:pPr algn="ctr" hangingPunct="0">
                            <a:lnSpc>
                              <a:spcPct val="130000"/>
                            </a:lnSpc>
                            <a:spcAft>
                              <a:spcPts val="0"/>
                            </a:spcAft>
                            <a:tabLst>
                              <a:tab pos="5671185" algn="l"/>
                            </a:tabLst>
                          </a:pPr>
                          <a:r>
                            <a:rPr lang="zh-CN" sz="20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相交型</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与圆心等高的圆弧上水平抛出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落到半径</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的圆弧上的不同位置</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75817" t="-22086" r="-187" b="-105521"/>
                          </a:stretch>
                        </a:blipFill>
                      </a:tcPr>
                    </a:tc>
                    <a:extLst>
                      <a:ext uri="{0D108BD9-81ED-4DB2-BD59-A6C34878D82A}">
                        <a16:rowId xmlns:a16="http://schemas.microsoft.com/office/drawing/2014/main" val="2746912222"/>
                      </a:ext>
                    </a:extLst>
                  </a:tr>
                  <a:tr h="1981200">
                    <a:tc vMerge="1">
                      <a:txBody>
                        <a:bodyPr/>
                        <a:lstStyle/>
                        <a:p>
                          <a:endParaRPr lang="zh-CN" altLang="en-US"/>
                        </a:p>
                      </a:txBody>
                      <a:tcPr/>
                    </a:tc>
                    <a:tc>
                      <a:txBody>
                        <a:bodyPr/>
                        <a:lstStyle/>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endParaRPr lang="en-US" alt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30000"/>
                            </a:lnSpc>
                            <a:spcAft>
                              <a:spcPts val="0"/>
                            </a:spcAft>
                            <a:tabLst>
                              <a:tab pos="5671185" algn="l"/>
                            </a:tabLst>
                          </a:pPr>
                          <a:r>
                            <a:rPr lang="zh-CN" sz="20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圆心处水平抛出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落到半径为</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的圆弧上</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如图所示</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已知位移大小等于半径</a:t>
                          </a:r>
                          <a:r>
                            <a:rPr lang="en-US" sz="20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2697" marR="126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75817" t="-122462" r="-187" b="-5846"/>
                          </a:stretch>
                        </a:blipFill>
                      </a:tcPr>
                    </a:tc>
                    <a:extLst>
                      <a:ext uri="{0D108BD9-81ED-4DB2-BD59-A6C34878D82A}">
                        <a16:rowId xmlns:a16="http://schemas.microsoft.com/office/drawing/2014/main" val="446389477"/>
                      </a:ext>
                    </a:extLst>
                  </a:tr>
                </a:tbl>
              </a:graphicData>
            </a:graphic>
          </p:graphicFrame>
        </mc:Fallback>
      </mc:AlternateContent>
      <p:pic>
        <p:nvPicPr>
          <p:cNvPr id="9" name="fr482.jpg"/>
          <p:cNvPicPr/>
          <p:nvPr/>
        </p:nvPicPr>
        <p:blipFill>
          <a:blip r:embed="rId4"/>
          <a:stretch>
            <a:fillRect/>
          </a:stretch>
        </p:blipFill>
        <p:spPr>
          <a:xfrm>
            <a:off x="2782838" y="2420888"/>
            <a:ext cx="1182818" cy="624265"/>
          </a:xfrm>
          <a:prstGeom prst="rect">
            <a:avLst/>
          </a:prstGeom>
        </p:spPr>
      </p:pic>
      <p:pic>
        <p:nvPicPr>
          <p:cNvPr id="10" name="fr483.jpg"/>
          <p:cNvPicPr/>
          <p:nvPr/>
        </p:nvPicPr>
        <p:blipFill>
          <a:blip r:embed="rId5"/>
          <a:stretch>
            <a:fillRect/>
          </a:stretch>
        </p:blipFill>
        <p:spPr>
          <a:xfrm>
            <a:off x="3142879" y="4365104"/>
            <a:ext cx="681852" cy="720080"/>
          </a:xfrm>
          <a:prstGeom prst="rect">
            <a:avLst/>
          </a:prstGeom>
        </p:spPr>
      </p:pic>
    </p:spTree>
    <p:extLst>
      <p:ext uri="{BB962C8B-B14F-4D97-AF65-F5344CB8AC3E}">
        <p14:creationId xmlns:p14="http://schemas.microsoft.com/office/powerpoint/2010/main" val="3427948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023239845"/>
              </p:ext>
            </p:extLst>
          </p:nvPr>
        </p:nvGraphicFramePr>
        <p:xfrm>
          <a:off x="334567" y="1124744"/>
          <a:ext cx="11521280" cy="4937760"/>
        </p:xfrm>
        <a:graphic>
          <a:graphicData uri="http://schemas.openxmlformats.org/drawingml/2006/table">
            <a:tbl>
              <a:tblPr firstRow="1" firstCol="1" bandRow="1"/>
              <a:tblGrid>
                <a:gridCol w="1152127">
                  <a:extLst>
                    <a:ext uri="{9D8B030D-6E8A-4147-A177-3AD203B41FA5}">
                      <a16:colId xmlns:a16="http://schemas.microsoft.com/office/drawing/2014/main" val="1111774153"/>
                    </a:ext>
                  </a:extLst>
                </a:gridCol>
                <a:gridCol w="5040560">
                  <a:extLst>
                    <a:ext uri="{9D8B030D-6E8A-4147-A177-3AD203B41FA5}">
                      <a16:colId xmlns:a16="http://schemas.microsoft.com/office/drawing/2014/main" val="2674716019"/>
                    </a:ext>
                  </a:extLst>
                </a:gridCol>
                <a:gridCol w="5328593">
                  <a:extLst>
                    <a:ext uri="{9D8B030D-6E8A-4147-A177-3AD203B41FA5}">
                      <a16:colId xmlns:a16="http://schemas.microsoft.com/office/drawing/2014/main" val="3411624359"/>
                    </a:ext>
                  </a:extLst>
                </a:gridCol>
              </a:tblGrid>
              <a:tr h="181039">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8815148"/>
                  </a:ext>
                </a:extLst>
              </a:tr>
              <a:tr h="2172462">
                <a:tc rowSpan="2">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相切型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圆弧形轨道外水平抛出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恰好无碰撞地沿</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点的切线方向进入圆轨道</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速度方向垂直于半径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圆心角与速度的偏向角相等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5255234"/>
                  </a:ext>
                </a:extLst>
              </a:tr>
              <a:tr h="2172462">
                <a:tc vMerge="1">
                  <a:txBody>
                    <a:bodyPr/>
                    <a:lstStyle/>
                    <a:p>
                      <a:endParaRPr lang="zh-CN" altLang="en-US"/>
                    </a:p>
                  </a:txBody>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圆心正上方的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点水平抛出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恰好从圆柱体</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点沿切线飞过</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速度方向垂直于半径</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OQ</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圆心角与速度的偏向角相等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52540076"/>
                  </a:ext>
                </a:extLst>
              </a:tr>
            </a:tbl>
          </a:graphicData>
        </a:graphic>
      </p:graphicFrame>
      <p:pic>
        <p:nvPicPr>
          <p:cNvPr id="5" name="fr484.jpg"/>
          <p:cNvPicPr/>
          <p:nvPr/>
        </p:nvPicPr>
        <p:blipFill>
          <a:blip r:embed="rId2"/>
          <a:stretch>
            <a:fillRect/>
          </a:stretch>
        </p:blipFill>
        <p:spPr>
          <a:xfrm>
            <a:off x="2926854" y="1844824"/>
            <a:ext cx="1456243" cy="936104"/>
          </a:xfrm>
          <a:prstGeom prst="rect">
            <a:avLst/>
          </a:prstGeom>
        </p:spPr>
      </p:pic>
      <p:pic>
        <p:nvPicPr>
          <p:cNvPr id="6" name="fr485.jpg"/>
          <p:cNvPicPr/>
          <p:nvPr/>
        </p:nvPicPr>
        <p:blipFill>
          <a:blip r:embed="rId3"/>
          <a:stretch>
            <a:fillRect/>
          </a:stretch>
        </p:blipFill>
        <p:spPr>
          <a:xfrm>
            <a:off x="3517102" y="3956608"/>
            <a:ext cx="1046693" cy="1056568"/>
          </a:xfrm>
          <a:prstGeom prst="rect">
            <a:avLst/>
          </a:prstGeom>
        </p:spPr>
      </p:pic>
    </p:spTree>
    <p:extLst>
      <p:ext uri="{BB962C8B-B14F-4D97-AF65-F5344CB8AC3E}">
        <p14:creationId xmlns:p14="http://schemas.microsoft.com/office/powerpoint/2010/main" val="139662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367014" y="4678690"/>
            <a:ext cx="2160240" cy="838541"/>
          </a:xfrm>
          <a:prstGeom prst="rect">
            <a:avLst/>
          </a:prstGeom>
        </p:spPr>
      </p:pic>
      <p:pic>
        <p:nvPicPr>
          <p:cNvPr id="6" name="图片 5"/>
          <p:cNvPicPr>
            <a:picLocks noChangeAspect="1"/>
          </p:cNvPicPr>
          <p:nvPr/>
        </p:nvPicPr>
        <p:blipFill>
          <a:blip r:embed="rId2"/>
          <a:stretch>
            <a:fillRect/>
          </a:stretch>
        </p:blipFill>
        <p:spPr>
          <a:xfrm>
            <a:off x="1584990" y="4047290"/>
            <a:ext cx="1917928" cy="605845"/>
          </a:xfrm>
          <a:prstGeom prst="rect">
            <a:avLst/>
          </a:prstGeom>
        </p:spPr>
      </p:pic>
      <p:pic>
        <p:nvPicPr>
          <p:cNvPr id="5" name="图片 4"/>
          <p:cNvPicPr>
            <a:picLocks noChangeAspect="1"/>
          </p:cNvPicPr>
          <p:nvPr/>
        </p:nvPicPr>
        <p:blipFill>
          <a:blip r:embed="rId2"/>
          <a:stretch>
            <a:fillRect/>
          </a:stretch>
        </p:blipFill>
        <p:spPr>
          <a:xfrm>
            <a:off x="2567061" y="2708920"/>
            <a:ext cx="1296144" cy="720080"/>
          </a:xfrm>
          <a:prstGeom prst="rect">
            <a:avLst/>
          </a:prstGeom>
        </p:spPr>
      </p:pic>
      <p:pic>
        <p:nvPicPr>
          <p:cNvPr id="4" name="图片 3"/>
          <p:cNvPicPr>
            <a:picLocks noChangeAspect="1"/>
          </p:cNvPicPr>
          <p:nvPr/>
        </p:nvPicPr>
        <p:blipFill>
          <a:blip r:embed="rId2"/>
          <a:stretch>
            <a:fillRect/>
          </a:stretch>
        </p:blipFill>
        <p:spPr>
          <a:xfrm>
            <a:off x="2566814" y="2204864"/>
            <a:ext cx="1224136" cy="36004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94748"/>
                <a:ext cx="11485848" cy="4622484"/>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抛运动的位移与轨迹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平抛运动的位移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）竖直方向：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）合位移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方向：与水平方向夹角满足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94748"/>
                <a:ext cx="11485848" cy="4622484"/>
              </a:xfrm>
              <a:blipFill>
                <a:blip r:embed="rId3"/>
                <a:stretch>
                  <a:fillRect l="-796"/>
                </a:stretch>
              </a:blipFill>
            </p:spPr>
            <p:txBody>
              <a:bodyPr/>
              <a:lstStyle/>
              <a:p>
                <a:r>
                  <a:rPr lang="zh-CN" altLang="en-US">
                    <a:noFill/>
                  </a:rPr>
                  <a:t> </a:t>
                </a:r>
              </a:p>
            </p:txBody>
          </p:sp>
        </mc:Fallback>
      </mc:AlternateContent>
      <p:pic>
        <p:nvPicPr>
          <p:cNvPr id="3" name="知识点2.eps" descr="id:2147489409;FounderCES"/>
          <p:cNvPicPr/>
          <p:nvPr/>
        </p:nvPicPr>
        <p:blipFill>
          <a:blip r:embed="rId4"/>
          <a:stretch>
            <a:fillRect/>
          </a:stretch>
        </p:blipFill>
        <p:spPr>
          <a:xfrm>
            <a:off x="360854" y="1069285"/>
            <a:ext cx="1224136" cy="325532"/>
          </a:xfrm>
          <a:prstGeom prst="rect">
            <a:avLst/>
          </a:prstGeom>
        </p:spPr>
      </p:pic>
      <p:pic>
        <p:nvPicPr>
          <p:cNvPr id="8" name="xy790a.jpg" descr="id:2147490012;FounderCES"/>
          <p:cNvPicPr/>
          <p:nvPr/>
        </p:nvPicPr>
        <p:blipFill>
          <a:blip r:embed="rId5"/>
          <a:stretch>
            <a:fillRect/>
          </a:stretch>
        </p:blipFill>
        <p:spPr>
          <a:xfrm>
            <a:off x="7031310" y="2201341"/>
            <a:ext cx="2698115" cy="2138045"/>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2492896"/>
            <a:ext cx="11485848" cy="1130246"/>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通常分解速度或分解位移，利用运动规律并结合题图中的几何关系来列式求解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341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algn="dist"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某游戏装置如图所示，安装在竖直轨道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上的弹射器可上下移动，且能水平射出速度大小可调节的弹丸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的圆弧槽</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上开有小孔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，弹丸落到小孔时，速度只有沿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方向才能通过小孔，弹丸通过小孔则游戏过关，则弹射器在轨道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只要弹丸射出速度合适就能过关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只要高于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弹丸射出速度合适都能过关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只有一个位置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且弹丸以某一速度射出才能过关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有两个位置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只要弹丸射出速度合适都能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4.eps" descr="id:2147490374;FounderCES"/>
          <p:cNvPicPr/>
          <p:nvPr/>
        </p:nvPicPr>
        <p:blipFill>
          <a:blip r:embed="rId2"/>
          <a:stretch>
            <a:fillRect/>
          </a:stretch>
        </p:blipFill>
        <p:spPr>
          <a:xfrm>
            <a:off x="360854" y="896470"/>
            <a:ext cx="1073899" cy="345629"/>
          </a:xfrm>
          <a:prstGeom prst="rect">
            <a:avLst/>
          </a:prstGeom>
        </p:spPr>
      </p:pic>
      <p:pic>
        <p:nvPicPr>
          <p:cNvPr id="5" name="sfs21.jpg" descr="id:2147490381;FounderCES"/>
          <p:cNvPicPr/>
          <p:nvPr/>
        </p:nvPicPr>
        <p:blipFill>
          <a:blip r:embed="rId3"/>
          <a:stretch>
            <a:fillRect/>
          </a:stretch>
        </p:blipFill>
        <p:spPr>
          <a:xfrm>
            <a:off x="8111430" y="3212976"/>
            <a:ext cx="2933065" cy="1733550"/>
          </a:xfrm>
          <a:prstGeom prst="rect">
            <a:avLst/>
          </a:prstGeom>
        </p:spPr>
      </p:pic>
      <p:sp>
        <p:nvSpPr>
          <p:cNvPr id="8" name="矩形 7"/>
          <p:cNvSpPr/>
          <p:nvPr/>
        </p:nvSpPr>
        <p:spPr>
          <a:xfrm>
            <a:off x="10982697" y="2380052"/>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C</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1555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176143"/>
              </a:xfrm>
            </p:spPr>
            <p:txBody>
              <a:bodyPr/>
              <a:lstStyle/>
              <a:p>
                <a:pPr hangingPunct="0">
                  <a:lnSpc>
                    <a:spcPct val="130000"/>
                  </a:lnSpc>
                  <a:spcAft>
                    <a:spcPts val="0"/>
                  </a:spcAft>
                  <a:tabLst>
                    <a:tab pos="5671185" algn="l"/>
                  </a:tabLst>
                </a:pPr>
                <a:r>
                  <a:rPr lang="zh-CN"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与水平方向之间的夹角为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将末速度进行分解</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平抛运动的水平位移为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设射出点到</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点的高度为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弹丸沿竖直方向的位移为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num>
                      <m:den>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sub>
                        </m:sSub>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sz="22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点的位置是固定的</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是固定的</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所以弹射器的高度只能有一个位置</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由于弹射器的高度只能有一个位置</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则竖直方向弹丸的位移是固定的</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2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弹丸下落的时间是固定的</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所以弹丸的初速度也是固定的</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即只有一个位置</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且弹丸以某一速度射出才能过关</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2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176143"/>
              </a:xfrm>
              <a:blipFill>
                <a:blip r:embed="rId2"/>
                <a:stretch>
                  <a:fillRect l="-690" r="-690" b="-2190"/>
                </a:stretch>
              </a:blipFill>
            </p:spPr>
            <p:txBody>
              <a:bodyPr/>
              <a:lstStyle/>
              <a:p>
                <a:r>
                  <a:rPr lang="zh-CN" altLang="en-US">
                    <a:noFill/>
                  </a:rPr>
                  <a:t> </a:t>
                </a:r>
              </a:p>
            </p:txBody>
          </p:sp>
        </mc:Fallback>
      </mc:AlternateContent>
      <p:pic>
        <p:nvPicPr>
          <p:cNvPr id="4" name="24解析.eps" descr="id:2147490388;FounderCES"/>
          <p:cNvPicPr/>
          <p:nvPr/>
        </p:nvPicPr>
        <p:blipFill>
          <a:blip r:embed="rId3"/>
          <a:stretch>
            <a:fillRect/>
          </a:stretch>
        </p:blipFill>
        <p:spPr>
          <a:xfrm>
            <a:off x="478582" y="1027839"/>
            <a:ext cx="877707" cy="312929"/>
          </a:xfrm>
          <a:prstGeom prst="rect">
            <a:avLst/>
          </a:prstGeom>
        </p:spPr>
      </p:pic>
      <p:pic>
        <p:nvPicPr>
          <p:cNvPr id="5" name="sfs22.jpg" descr="id:2147490395;FounderCES"/>
          <p:cNvPicPr/>
          <p:nvPr/>
        </p:nvPicPr>
        <p:blipFill>
          <a:blip r:embed="rId4"/>
          <a:stretch>
            <a:fillRect/>
          </a:stretch>
        </p:blipFill>
        <p:spPr>
          <a:xfrm>
            <a:off x="4799062" y="5085184"/>
            <a:ext cx="2198449" cy="1512168"/>
          </a:xfrm>
          <a:prstGeom prst="rect">
            <a:avLst/>
          </a:prstGeom>
        </p:spPr>
      </p:pic>
    </p:spTree>
    <p:extLst>
      <p:ext uri="{BB962C8B-B14F-4D97-AF65-F5344CB8AC3E}">
        <p14:creationId xmlns:p14="http://schemas.microsoft.com/office/powerpoint/2010/main" val="1943131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66614" y="3861048"/>
            <a:ext cx="1008112" cy="360040"/>
          </a:xfrm>
          <a:prstGeom prst="rect">
            <a:avLst/>
          </a:prstGeom>
        </p:spPr>
      </p:pic>
      <p:pic>
        <p:nvPicPr>
          <p:cNvPr id="3" name="图片 2"/>
          <p:cNvPicPr>
            <a:picLocks noChangeAspect="1"/>
          </p:cNvPicPr>
          <p:nvPr/>
        </p:nvPicPr>
        <p:blipFill>
          <a:blip r:embed="rId2"/>
          <a:stretch>
            <a:fillRect/>
          </a:stretch>
        </p:blipFill>
        <p:spPr>
          <a:xfrm>
            <a:off x="7850141" y="2204864"/>
            <a:ext cx="1296144" cy="72008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2814938"/>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平抛运动的轨迹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）轨迹方程：根据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）轨迹形状：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这个量与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无关，数学中将满足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ax</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函数形式的曲线统一称为抛物线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4784"/>
                <a:ext cx="11485848" cy="2814938"/>
              </a:xfrm>
              <a:blipFill>
                <a:blip r:embed="rId3"/>
                <a:stretch>
                  <a:fillRect l="-796" r="-849" b="-34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2398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斜</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初速度沿斜向上或斜向下方向的抛体运动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初速度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如果斜抛物体的初速度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与水平方向的夹角为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，则水平方向分速度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，竖直方向分速度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019;FounderCES"/>
          <p:cNvPicPr/>
          <p:nvPr/>
        </p:nvPicPr>
        <p:blipFill>
          <a:blip r:embed="rId2"/>
          <a:stretch>
            <a:fillRect/>
          </a:stretch>
        </p:blipFill>
        <p:spPr>
          <a:xfrm>
            <a:off x="478582" y="927206"/>
            <a:ext cx="1069717" cy="284157"/>
          </a:xfrm>
          <a:prstGeom prst="rect">
            <a:avLst/>
          </a:prstGeom>
        </p:spPr>
      </p:pic>
      <p:pic>
        <p:nvPicPr>
          <p:cNvPr id="4" name="xy791.jpg" descr="id:2147490026;FounderCES"/>
          <p:cNvPicPr/>
          <p:nvPr/>
        </p:nvPicPr>
        <p:blipFill>
          <a:blip r:embed="rId3"/>
          <a:stretch>
            <a:fillRect/>
          </a:stretch>
        </p:blipFill>
        <p:spPr>
          <a:xfrm>
            <a:off x="4511030" y="4509120"/>
            <a:ext cx="2899410" cy="1543685"/>
          </a:xfrm>
          <a:prstGeom prst="rect">
            <a:avLst/>
          </a:prstGeom>
        </p:spPr>
      </p:pic>
    </p:spTree>
    <p:extLst>
      <p:ext uri="{BB962C8B-B14F-4D97-AF65-F5344CB8AC3E}">
        <p14:creationId xmlns:p14="http://schemas.microsoft.com/office/powerpoint/2010/main" val="707286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由于斜抛运动在水平方向不受力，在竖直方向只受重力，所以斜抛运动可以看成是水平方向的匀速直线运动和竖直方向的竖直上抛或竖直下抛运动的合运动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常见物理量及公式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775809518"/>
              </p:ext>
            </p:extLst>
          </p:nvPr>
        </p:nvGraphicFramePr>
        <p:xfrm>
          <a:off x="360855" y="3040221"/>
          <a:ext cx="11468704" cy="3291840"/>
        </p:xfrm>
        <a:graphic>
          <a:graphicData uri="http://schemas.openxmlformats.org/drawingml/2006/table">
            <a:tbl>
              <a:tblPr firstRow="1" firstCol="1" bandRow="1"/>
              <a:tblGrid>
                <a:gridCol w="1220270">
                  <a:extLst>
                    <a:ext uri="{9D8B030D-6E8A-4147-A177-3AD203B41FA5}">
                      <a16:colId xmlns:a16="http://schemas.microsoft.com/office/drawing/2014/main" val="3676237986"/>
                    </a:ext>
                  </a:extLst>
                </a:gridCol>
                <a:gridCol w="10248434">
                  <a:extLst>
                    <a:ext uri="{9D8B030D-6E8A-4147-A177-3AD203B41FA5}">
                      <a16:colId xmlns:a16="http://schemas.microsoft.com/office/drawing/2014/main" val="3241496952"/>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62651679"/>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43711711"/>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64136190"/>
                  </a:ext>
                </a:extLst>
              </a:tr>
            </a:tbl>
          </a:graphicData>
        </a:graphic>
      </p:graphicFrame>
      <p:pic>
        <p:nvPicPr>
          <p:cNvPr id="5" name="fr474.jpg"/>
          <p:cNvPicPr/>
          <p:nvPr/>
        </p:nvPicPr>
        <p:blipFill>
          <a:blip r:embed="rId2"/>
          <a:stretch>
            <a:fillRect/>
          </a:stretch>
        </p:blipFill>
        <p:spPr>
          <a:xfrm>
            <a:off x="5159102" y="3717032"/>
            <a:ext cx="2084063" cy="1368152"/>
          </a:xfrm>
          <a:prstGeom prst="rect">
            <a:avLst/>
          </a:prstGeom>
        </p:spPr>
      </p:pic>
      <p:pic>
        <p:nvPicPr>
          <p:cNvPr id="6" name="fr475.jpg"/>
          <p:cNvPicPr/>
          <p:nvPr/>
        </p:nvPicPr>
        <p:blipFill>
          <a:blip r:embed="rId3"/>
          <a:stretch>
            <a:fillRect/>
          </a:stretch>
        </p:blipFill>
        <p:spPr>
          <a:xfrm>
            <a:off x="5303118" y="5356073"/>
            <a:ext cx="1511473" cy="881239"/>
          </a:xfrm>
          <a:prstGeom prst="rect">
            <a:avLst/>
          </a:prstGeom>
        </p:spPr>
      </p:pic>
    </p:spTree>
    <p:extLst>
      <p:ext uri="{BB962C8B-B14F-4D97-AF65-F5344CB8AC3E}">
        <p14:creationId xmlns:p14="http://schemas.microsoft.com/office/powerpoint/2010/main" val="946576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extLst>
                  <p:ext uri="{D42A27DB-BD31-4B8C-83A1-F6EECF244321}">
                    <p14:modId xmlns:p14="http://schemas.microsoft.com/office/powerpoint/2010/main" val="1702099951"/>
                  </p:ext>
                </p:extLst>
              </p:nvPr>
            </p:nvGraphicFramePr>
            <p:xfrm>
              <a:off x="334567" y="1412776"/>
              <a:ext cx="11521280" cy="3147695"/>
            </p:xfrm>
            <a:graphic>
              <a:graphicData uri="http://schemas.openxmlformats.org/drawingml/2006/table">
                <a:tbl>
                  <a:tblPr firstRow="1" firstCol="1" bandRow="1"/>
                  <a:tblGrid>
                    <a:gridCol w="1225864">
                      <a:extLst>
                        <a:ext uri="{9D8B030D-6E8A-4147-A177-3AD203B41FA5}">
                          <a16:colId xmlns:a16="http://schemas.microsoft.com/office/drawing/2014/main" val="1746973772"/>
                        </a:ext>
                      </a:extLst>
                    </a:gridCol>
                    <a:gridCol w="10295416">
                      <a:extLst>
                        <a:ext uri="{9D8B030D-6E8A-4147-A177-3AD203B41FA5}">
                          <a16:colId xmlns:a16="http://schemas.microsoft.com/office/drawing/2014/main" val="2200984407"/>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99436652"/>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飞行时间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物体上升到最高点的时间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𝟎𝐲</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den>
                              </m:f>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𝐬𝐢𝐧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𝛉</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den>
                              </m:f>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从最高点回到抛出点所在水平线的时间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𝐬𝐢𝐧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飞行时间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𝐬𝐢𝐧</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𝜽</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94983521"/>
                      </a:ext>
                    </a:extLst>
                  </a:tr>
                </a:tbl>
              </a:graphicData>
            </a:graphic>
          </p:graphicFrame>
        </mc:Choice>
        <mc:Fallback xmlns="">
          <p:graphicFrame>
            <p:nvGraphicFramePr>
              <p:cNvPr id="4" name="表格 3"/>
              <p:cNvGraphicFramePr>
                <a:graphicFrameLocks noGrp="1"/>
              </p:cNvGraphicFramePr>
              <p:nvPr>
                <p:extLst>
                  <p:ext uri="{D42A27DB-BD31-4B8C-83A1-F6EECF244321}">
                    <p14:modId xmlns:p14="http://schemas.microsoft.com/office/powerpoint/2010/main" val="1702099951"/>
                  </p:ext>
                </p:extLst>
              </p:nvPr>
            </p:nvGraphicFramePr>
            <p:xfrm>
              <a:off x="334567" y="1412776"/>
              <a:ext cx="11521280" cy="3006154"/>
            </p:xfrm>
            <a:graphic>
              <a:graphicData uri="http://schemas.openxmlformats.org/drawingml/2006/table">
                <a:tbl>
                  <a:tblPr firstRow="1" firstCol="1" bandRow="1"/>
                  <a:tblGrid>
                    <a:gridCol w="1225864">
                      <a:extLst>
                        <a:ext uri="{9D8B030D-6E8A-4147-A177-3AD203B41FA5}">
                          <a16:colId xmlns:a16="http://schemas.microsoft.com/office/drawing/2014/main" val="1746973772"/>
                        </a:ext>
                      </a:extLst>
                    </a:gridCol>
                    <a:gridCol w="10295416">
                      <a:extLst>
                        <a:ext uri="{9D8B030D-6E8A-4147-A177-3AD203B41FA5}">
                          <a16:colId xmlns:a16="http://schemas.microsoft.com/office/drawing/2014/main" val="2200984407"/>
                        </a:ext>
                      </a:extLst>
                    </a:gridCol>
                  </a:tblGrid>
                  <a:tr h="479235">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99436652"/>
                      </a:ext>
                    </a:extLst>
                  </a:tr>
                  <a:tr h="2526919">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飞行时间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1953" t="-19277" r="-118" b="-2169"/>
                          </a:stretch>
                        </a:blipFill>
                      </a:tcPr>
                    </a:tc>
                    <a:extLst>
                      <a:ext uri="{0D108BD9-81ED-4DB2-BD59-A6C34878D82A}">
                        <a16:rowId xmlns:a16="http://schemas.microsoft.com/office/drawing/2014/main" val="3494983521"/>
                      </a:ext>
                    </a:extLst>
                  </a:tr>
                </a:tbl>
              </a:graphicData>
            </a:graphic>
          </p:graphicFrame>
        </mc:Fallback>
      </mc:AlternateContent>
    </p:spTree>
    <p:extLst>
      <p:ext uri="{BB962C8B-B14F-4D97-AF65-F5344CB8AC3E}">
        <p14:creationId xmlns:p14="http://schemas.microsoft.com/office/powerpoint/2010/main" val="2098873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646331"/>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抛运动基本规律的</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126914805"/>
              </p:ext>
            </p:extLst>
          </p:nvPr>
        </p:nvGraphicFramePr>
        <p:xfrm>
          <a:off x="360855" y="2420888"/>
          <a:ext cx="11468704" cy="3771900"/>
        </p:xfrm>
        <a:graphic>
          <a:graphicData uri="http://schemas.openxmlformats.org/drawingml/2006/table">
            <a:tbl>
              <a:tblPr firstRow="1" firstCol="1" bandRow="1"/>
              <a:tblGrid>
                <a:gridCol w="628484">
                  <a:extLst>
                    <a:ext uri="{9D8B030D-6E8A-4147-A177-3AD203B41FA5}">
                      <a16:colId xmlns:a16="http://schemas.microsoft.com/office/drawing/2014/main" val="1900477129"/>
                    </a:ext>
                  </a:extLst>
                </a:gridCol>
                <a:gridCol w="10840220">
                  <a:extLst>
                    <a:ext uri="{9D8B030D-6E8A-4147-A177-3AD203B41FA5}">
                      <a16:colId xmlns:a16="http://schemas.microsoft.com/office/drawing/2014/main" val="3520553316"/>
                    </a:ext>
                  </a:extLst>
                </a:gridCol>
              </a:tblGrid>
              <a:tr h="0">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飞行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落地时间取决于下落高度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与初速度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无关</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111348"/>
                  </a:ext>
                </a:extLst>
              </a:tr>
              <a:tr h="0">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水平</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射程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水平射程由初速度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和下落高度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共同决定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与其他因素无关</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47328"/>
                  </a:ext>
                </a:extLst>
              </a:tr>
            </a:tbl>
          </a:graphicData>
        </a:graphic>
      </p:graphicFrame>
      <p:pic>
        <p:nvPicPr>
          <p:cNvPr id="7" name="fr476.jpg"/>
          <p:cNvPicPr/>
          <p:nvPr/>
        </p:nvPicPr>
        <p:blipFill>
          <a:blip r:embed="rId4"/>
          <a:stretch>
            <a:fillRect/>
          </a:stretch>
        </p:blipFill>
        <p:spPr>
          <a:xfrm>
            <a:off x="4511030" y="2636912"/>
            <a:ext cx="3443730" cy="1070283"/>
          </a:xfrm>
          <a:prstGeom prst="rect">
            <a:avLst/>
          </a:prstGeom>
        </p:spPr>
      </p:pic>
      <p:pic>
        <p:nvPicPr>
          <p:cNvPr id="8" name="fr477.jpg"/>
          <p:cNvPicPr/>
          <p:nvPr/>
        </p:nvPicPr>
        <p:blipFill>
          <a:blip r:embed="rId5"/>
          <a:stretch>
            <a:fillRect/>
          </a:stretch>
        </p:blipFill>
        <p:spPr>
          <a:xfrm>
            <a:off x="5000784" y="4365104"/>
            <a:ext cx="2188845" cy="1319530"/>
          </a:xfrm>
          <a:prstGeom prst="rect">
            <a:avLst/>
          </a:prstGeom>
        </p:spPr>
      </p:pic>
    </p:spTree>
    <p:extLst>
      <p:ext uri="{BB962C8B-B14F-4D97-AF65-F5344CB8AC3E}">
        <p14:creationId xmlns:p14="http://schemas.microsoft.com/office/powerpoint/2010/main" val="20405533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697</TotalTime>
  <Words>2493</Words>
  <Application>Microsoft Office PowerPoint</Application>
  <PresentationFormat>自定义</PresentationFormat>
  <Paragraphs>250</Paragraphs>
  <Slides>42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42</vt:i4>
      </vt:variant>
    </vt:vector>
  </HeadingPairs>
  <TitlesOfParts>
    <vt:vector size="53"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594</cp:revision>
  <dcterms:created xsi:type="dcterms:W3CDTF">2020-11-06T05:24:00Z</dcterms:created>
  <dcterms:modified xsi:type="dcterms:W3CDTF">2025-11-02T03:11:29Z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